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Nunito Bold" panose="020B0604020202020204" charset="0"/>
      <p:regular r:id="rId26"/>
    </p:embeddedFont>
    <p:embeddedFont>
      <p:font typeface="Nunito Bold Bold" panose="020B0604020202020204" charset="0"/>
      <p:regular r:id="rId27"/>
    </p:embeddedFont>
    <p:embeddedFont>
      <p:font typeface="Nunito Bold Bold Italics" panose="020B0604020202020204" charset="0"/>
      <p:regular r:id="rId28"/>
    </p:embeddedFont>
    <p:embeddedFont>
      <p:font typeface="Nunito Bold Italics" panose="020B0604020202020204" charset="0"/>
      <p:regular r:id="rId29"/>
    </p:embeddedFont>
    <p:embeddedFont>
      <p:font typeface="Nunito Light" pitchFamily="2" charset="0"/>
      <p:regular r:id="rId30"/>
    </p:embeddedFont>
    <p:embeddedFont>
      <p:font typeface="Peace San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10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7633117" y="-10946077"/>
            <a:ext cx="16230600" cy="23438613"/>
          </a:xfrm>
          <a:prstGeom prst="rect">
            <a:avLst/>
          </a:prstGeom>
          <a:solidFill>
            <a:srgbClr val="2733B7"/>
          </a:solidFill>
        </p:spPr>
        <p:txBody>
          <a:bodyPr/>
          <a:lstStyle/>
          <a:p>
            <a:endParaRPr lang="en-US"/>
          </a:p>
        </p:txBody>
      </p:sp>
      <p:grpSp>
        <p:nvGrpSpPr>
          <p:cNvPr id="3" name="Group 3"/>
          <p:cNvGrpSpPr/>
          <p:nvPr/>
        </p:nvGrpSpPr>
        <p:grpSpPr>
          <a:xfrm rot="1663266">
            <a:off x="8613400" y="-4980235"/>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6708175" y="-7428779"/>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7" name="Group 7"/>
          <p:cNvGrpSpPr/>
          <p:nvPr/>
        </p:nvGrpSpPr>
        <p:grpSpPr>
          <a:xfrm rot="-9176745">
            <a:off x="2853947" y="8020536"/>
            <a:ext cx="2274577" cy="7170369"/>
            <a:chOff x="0" y="0"/>
            <a:chExt cx="2354580" cy="7422569"/>
          </a:xfrm>
        </p:grpSpPr>
        <p:sp>
          <p:nvSpPr>
            <p:cNvPr id="8" name="Freeform 8"/>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9" name="AutoShape 9"/>
          <p:cNvSpPr/>
          <p:nvPr/>
        </p:nvSpPr>
        <p:spPr>
          <a:xfrm>
            <a:off x="7277493" y="5892379"/>
            <a:ext cx="3733015" cy="0"/>
          </a:xfrm>
          <a:prstGeom prst="line">
            <a:avLst/>
          </a:prstGeom>
          <a:ln w="57150" cap="rnd">
            <a:solidFill>
              <a:srgbClr val="EFB92D"/>
            </a:solidFill>
            <a:prstDash val="solid"/>
            <a:headEnd type="none" w="sm" len="sm"/>
            <a:tailEnd type="none" w="sm" len="sm"/>
          </a:ln>
        </p:spPr>
        <p:txBody>
          <a:bodyPr/>
          <a:lstStyle/>
          <a:p>
            <a:endParaRPr lang="en-US"/>
          </a:p>
        </p:txBody>
      </p:sp>
      <p:sp>
        <p:nvSpPr>
          <p:cNvPr id="10" name="Freeform 10"/>
          <p:cNvSpPr/>
          <p:nvPr/>
        </p:nvSpPr>
        <p:spPr>
          <a:xfrm>
            <a:off x="1947290" y="1297361"/>
            <a:ext cx="1646633" cy="411658"/>
          </a:xfrm>
          <a:custGeom>
            <a:avLst/>
            <a:gdLst/>
            <a:ahLst/>
            <a:cxnLst/>
            <a:rect l="l" t="t" r="r" b="b"/>
            <a:pathLst>
              <a:path w="1646633" h="411658">
                <a:moveTo>
                  <a:pt x="0" y="0"/>
                </a:moveTo>
                <a:lnTo>
                  <a:pt x="1646633" y="0"/>
                </a:lnTo>
                <a:lnTo>
                  <a:pt x="1646633" y="411658"/>
                </a:lnTo>
                <a:lnTo>
                  <a:pt x="0" y="411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2137078" y="8846642"/>
            <a:ext cx="1646633" cy="411658"/>
          </a:xfrm>
          <a:custGeom>
            <a:avLst/>
            <a:gdLst/>
            <a:ahLst/>
            <a:cxnLst/>
            <a:rect l="l" t="t" r="r" b="b"/>
            <a:pathLst>
              <a:path w="1646633" h="411658">
                <a:moveTo>
                  <a:pt x="0" y="0"/>
                </a:moveTo>
                <a:lnTo>
                  <a:pt x="1646633" y="0"/>
                </a:lnTo>
                <a:lnTo>
                  <a:pt x="1646633" y="411658"/>
                </a:lnTo>
                <a:lnTo>
                  <a:pt x="0" y="411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0" y="2832002"/>
            <a:ext cx="18288000" cy="3060377"/>
          </a:xfrm>
          <a:prstGeom prst="rect">
            <a:avLst/>
          </a:prstGeom>
        </p:spPr>
        <p:txBody>
          <a:bodyPr lIns="0" tIns="0" rIns="0" bIns="0" rtlCol="0" anchor="t">
            <a:spAutoFit/>
          </a:bodyPr>
          <a:lstStyle/>
          <a:p>
            <a:pPr algn="ctr">
              <a:lnSpc>
                <a:spcPts val="11527"/>
              </a:lnSpc>
            </a:pPr>
            <a:r>
              <a:rPr lang="en-US" sz="13249" spc="-914">
                <a:solidFill>
                  <a:srgbClr val="EFB92D"/>
                </a:solidFill>
                <a:latin typeface="Peace Sans"/>
                <a:ea typeface="Peace Sans"/>
                <a:cs typeface="Peace Sans"/>
                <a:sym typeface="Peace Sans"/>
              </a:rPr>
              <a:t>GRAD BASH </a:t>
            </a:r>
          </a:p>
          <a:p>
            <a:pPr algn="ctr">
              <a:lnSpc>
                <a:spcPts val="11527"/>
              </a:lnSpc>
            </a:pPr>
            <a:r>
              <a:rPr lang="en-US" sz="13249" spc="-914">
                <a:solidFill>
                  <a:srgbClr val="FFFFFF"/>
                </a:solidFill>
                <a:latin typeface="Peace Sans"/>
                <a:ea typeface="Peace Sans"/>
                <a:cs typeface="Peace Sans"/>
                <a:sym typeface="Peace Sans"/>
              </a:rPr>
              <a:t>UNIVERSAL STUDIOS</a:t>
            </a:r>
          </a:p>
        </p:txBody>
      </p:sp>
      <p:sp>
        <p:nvSpPr>
          <p:cNvPr id="13" name="TextBox 13"/>
          <p:cNvSpPr txBox="1"/>
          <p:nvPr/>
        </p:nvSpPr>
        <p:spPr>
          <a:xfrm>
            <a:off x="0" y="5981626"/>
            <a:ext cx="18288000" cy="969647"/>
          </a:xfrm>
          <a:prstGeom prst="rect">
            <a:avLst/>
          </a:prstGeom>
        </p:spPr>
        <p:txBody>
          <a:bodyPr lIns="0" tIns="0" rIns="0" bIns="0" rtlCol="0" anchor="t">
            <a:spAutoFit/>
          </a:bodyPr>
          <a:lstStyle/>
          <a:p>
            <a:pPr algn="ctr">
              <a:lnSpc>
                <a:spcPts val="7979"/>
              </a:lnSpc>
              <a:spcBef>
                <a:spcPct val="0"/>
              </a:spcBef>
            </a:pPr>
            <a:r>
              <a:rPr lang="en-US" sz="5699" spc="-113">
                <a:solidFill>
                  <a:srgbClr val="FFFFFF"/>
                </a:solidFill>
                <a:latin typeface="Peace Sans"/>
                <a:ea typeface="Peace Sans"/>
                <a:cs typeface="Peace Sans"/>
                <a:sym typeface="Peace Sans"/>
              </a:rPr>
              <a:t>Saturday April 5, 2025</a:t>
            </a:r>
          </a:p>
        </p:txBody>
      </p:sp>
      <p:sp>
        <p:nvSpPr>
          <p:cNvPr id="14" name="TextBox 14"/>
          <p:cNvSpPr txBox="1"/>
          <p:nvPr/>
        </p:nvSpPr>
        <p:spPr>
          <a:xfrm>
            <a:off x="-159078" y="6944288"/>
            <a:ext cx="18288000" cy="1368430"/>
          </a:xfrm>
          <a:prstGeom prst="rect">
            <a:avLst/>
          </a:prstGeom>
        </p:spPr>
        <p:txBody>
          <a:bodyPr lIns="0" tIns="0" rIns="0" bIns="0" rtlCol="0" anchor="t">
            <a:spAutoFit/>
          </a:bodyPr>
          <a:lstStyle/>
          <a:p>
            <a:pPr algn="ctr">
              <a:lnSpc>
                <a:spcPts val="11199"/>
              </a:lnSpc>
              <a:spcBef>
                <a:spcPct val="0"/>
              </a:spcBef>
            </a:pPr>
            <a:r>
              <a:rPr lang="en-US" sz="7999" spc="-159">
                <a:solidFill>
                  <a:srgbClr val="FFFFFF"/>
                </a:solidFill>
                <a:latin typeface="Peace Sans"/>
                <a:ea typeface="Peace Sans"/>
                <a:cs typeface="Peace Sans"/>
                <a:sym typeface="Peace Sans"/>
              </a:rPr>
              <a:t>Class of 2025</a:t>
            </a:r>
          </a:p>
        </p:txBody>
      </p:sp>
      <p:sp>
        <p:nvSpPr>
          <p:cNvPr id="15" name="Freeform 15"/>
          <p:cNvSpPr/>
          <p:nvPr/>
        </p:nvSpPr>
        <p:spPr>
          <a:xfrm>
            <a:off x="0" y="7125263"/>
            <a:ext cx="3584929" cy="3161737"/>
          </a:xfrm>
          <a:custGeom>
            <a:avLst/>
            <a:gdLst/>
            <a:ahLst/>
            <a:cxnLst/>
            <a:rect l="l" t="t" r="r" b="b"/>
            <a:pathLst>
              <a:path w="3584929" h="3161737">
                <a:moveTo>
                  <a:pt x="0" y="0"/>
                </a:moveTo>
                <a:lnTo>
                  <a:pt x="3584929" y="0"/>
                </a:lnTo>
                <a:lnTo>
                  <a:pt x="3584929" y="3161737"/>
                </a:lnTo>
                <a:lnTo>
                  <a:pt x="0" y="3161737"/>
                </a:lnTo>
                <a:lnTo>
                  <a:pt x="0" y="0"/>
                </a:lnTo>
                <a:close/>
              </a:path>
            </a:pathLst>
          </a:custGeom>
          <a:blipFill>
            <a:blip r:embed="rId4"/>
            <a:stretch>
              <a:fillRect r="-80450"/>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grpSp>
        <p:nvGrpSpPr>
          <p:cNvPr id="2" name="Group 2"/>
          <p:cNvGrpSpPr/>
          <p:nvPr/>
        </p:nvGrpSpPr>
        <p:grpSpPr>
          <a:xfrm rot="1663266">
            <a:off x="8533152" y="-5161047"/>
            <a:ext cx="3159651" cy="9960471"/>
            <a:chOff x="0" y="0"/>
            <a:chExt cx="2354580" cy="7422569"/>
          </a:xfrm>
        </p:grpSpPr>
        <p:sp>
          <p:nvSpPr>
            <p:cNvPr id="3" name="Freeform 3"/>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4" name="Freeform 4"/>
          <p:cNvSpPr/>
          <p:nvPr/>
        </p:nvSpPr>
        <p:spPr>
          <a:xfrm>
            <a:off x="11848295" y="1028700"/>
            <a:ext cx="3959652" cy="5979075"/>
          </a:xfrm>
          <a:custGeom>
            <a:avLst/>
            <a:gdLst/>
            <a:ahLst/>
            <a:cxnLst/>
            <a:rect l="l" t="t" r="r" b="b"/>
            <a:pathLst>
              <a:path w="3959652" h="5979075">
                <a:moveTo>
                  <a:pt x="0" y="0"/>
                </a:moveTo>
                <a:lnTo>
                  <a:pt x="3959653" y="0"/>
                </a:lnTo>
                <a:lnTo>
                  <a:pt x="3959653" y="5979075"/>
                </a:lnTo>
                <a:lnTo>
                  <a:pt x="0" y="5979075"/>
                </a:lnTo>
                <a:lnTo>
                  <a:pt x="0" y="0"/>
                </a:lnTo>
                <a:close/>
              </a:path>
            </a:pathLst>
          </a:custGeom>
          <a:blipFill>
            <a:blip r:embed="rId2"/>
            <a:stretch>
              <a:fillRect/>
            </a:stretch>
          </a:blipFill>
        </p:spPr>
        <p:txBody>
          <a:bodyPr/>
          <a:lstStyle/>
          <a:p>
            <a:endParaRPr lang="en-US"/>
          </a:p>
        </p:txBody>
      </p:sp>
      <p:sp>
        <p:nvSpPr>
          <p:cNvPr id="5" name="Freeform 5"/>
          <p:cNvSpPr/>
          <p:nvPr/>
        </p:nvSpPr>
        <p:spPr>
          <a:xfrm>
            <a:off x="10320571" y="2307907"/>
            <a:ext cx="7350636" cy="5671186"/>
          </a:xfrm>
          <a:custGeom>
            <a:avLst/>
            <a:gdLst/>
            <a:ahLst/>
            <a:cxnLst/>
            <a:rect l="l" t="t" r="r" b="b"/>
            <a:pathLst>
              <a:path w="7350636" h="5671186">
                <a:moveTo>
                  <a:pt x="0" y="0"/>
                </a:moveTo>
                <a:lnTo>
                  <a:pt x="7350636" y="0"/>
                </a:lnTo>
                <a:lnTo>
                  <a:pt x="7350636" y="5671186"/>
                </a:lnTo>
                <a:lnTo>
                  <a:pt x="0" y="5671186"/>
                </a:lnTo>
                <a:lnTo>
                  <a:pt x="0" y="0"/>
                </a:lnTo>
                <a:close/>
              </a:path>
            </a:pathLst>
          </a:custGeom>
          <a:blipFill>
            <a:blip r:embed="rId3"/>
            <a:stretch>
              <a:fillRect/>
            </a:stretch>
          </a:blipFill>
        </p:spPr>
        <p:txBody>
          <a:bodyPr/>
          <a:lstStyle/>
          <a:p>
            <a:endParaRPr lang="en-US"/>
          </a:p>
        </p:txBody>
      </p:sp>
      <p:sp>
        <p:nvSpPr>
          <p:cNvPr id="6" name="Freeform 6"/>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3118" b="-13118"/>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grpSp>
        <p:nvGrpSpPr>
          <p:cNvPr id="2" name="Group 2"/>
          <p:cNvGrpSpPr/>
          <p:nvPr/>
        </p:nvGrpSpPr>
        <p:grpSpPr>
          <a:xfrm rot="1663266">
            <a:off x="8533152" y="-5161047"/>
            <a:ext cx="3159651" cy="9960471"/>
            <a:chOff x="0" y="0"/>
            <a:chExt cx="2354580" cy="7422569"/>
          </a:xfrm>
        </p:grpSpPr>
        <p:sp>
          <p:nvSpPr>
            <p:cNvPr id="3" name="Freeform 3"/>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4" name="Freeform 4"/>
          <p:cNvSpPr/>
          <p:nvPr/>
        </p:nvSpPr>
        <p:spPr>
          <a:xfrm>
            <a:off x="11556652" y="425480"/>
            <a:ext cx="6295559" cy="9506294"/>
          </a:xfrm>
          <a:custGeom>
            <a:avLst/>
            <a:gdLst/>
            <a:ahLst/>
            <a:cxnLst/>
            <a:rect l="l" t="t" r="r" b="b"/>
            <a:pathLst>
              <a:path w="6295559" h="9506294">
                <a:moveTo>
                  <a:pt x="0" y="0"/>
                </a:moveTo>
                <a:lnTo>
                  <a:pt x="6295559" y="0"/>
                </a:lnTo>
                <a:lnTo>
                  <a:pt x="6295559" y="9506294"/>
                </a:lnTo>
                <a:lnTo>
                  <a:pt x="0" y="9506294"/>
                </a:lnTo>
                <a:lnTo>
                  <a:pt x="0" y="0"/>
                </a:lnTo>
                <a:close/>
              </a:path>
            </a:pathLst>
          </a:custGeom>
          <a:blipFill>
            <a:blip r:embed="rId2"/>
            <a:stretch>
              <a:fillRect/>
            </a:stretch>
          </a:blipFill>
          <a:ln w="85725" cap="sq">
            <a:solidFill>
              <a:srgbClr val="FFFFFF"/>
            </a:solidFill>
            <a:prstDash val="dash"/>
            <a:miter/>
          </a:ln>
        </p:spPr>
        <p:txBody>
          <a:bodyPr/>
          <a:lstStyle/>
          <a:p>
            <a:endParaRPr lang="en-US"/>
          </a:p>
        </p:txBody>
      </p:sp>
      <p:sp>
        <p:nvSpPr>
          <p:cNvPr id="5" name="Freeform 5"/>
          <p:cNvSpPr/>
          <p:nvPr/>
        </p:nvSpPr>
        <p:spPr>
          <a:xfrm>
            <a:off x="272123" y="425480"/>
            <a:ext cx="11005390" cy="9506294"/>
          </a:xfrm>
          <a:custGeom>
            <a:avLst/>
            <a:gdLst/>
            <a:ahLst/>
            <a:cxnLst/>
            <a:rect l="l" t="t" r="r" b="b"/>
            <a:pathLst>
              <a:path w="11005390" h="9506294">
                <a:moveTo>
                  <a:pt x="0" y="0"/>
                </a:moveTo>
                <a:lnTo>
                  <a:pt x="11005390" y="0"/>
                </a:lnTo>
                <a:lnTo>
                  <a:pt x="11005390" y="9506294"/>
                </a:lnTo>
                <a:lnTo>
                  <a:pt x="0" y="9506294"/>
                </a:lnTo>
                <a:lnTo>
                  <a:pt x="0" y="0"/>
                </a:lnTo>
                <a:close/>
              </a:path>
            </a:pathLst>
          </a:custGeom>
          <a:blipFill>
            <a:blip r:embed="rId3"/>
            <a:stretch>
              <a:fillRect l="-5979" r="-5979"/>
            </a:stretch>
          </a:blipFill>
          <a:ln w="85725" cap="sq">
            <a:solidFill>
              <a:srgbClr val="FFFFFF"/>
            </a:solidFill>
            <a:prstDash val="dash"/>
            <a:miter/>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3629712" y="567461"/>
            <a:ext cx="10518073"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WHAT </a:t>
            </a:r>
            <a:r>
              <a:rPr lang="en-US" sz="7699" b="1" u="sng" spc="-153">
                <a:solidFill>
                  <a:srgbClr val="FFFFFF"/>
                </a:solidFill>
                <a:latin typeface="Nunito Bold Bold"/>
                <a:ea typeface="Nunito Bold Bold"/>
                <a:cs typeface="Nunito Bold Bold"/>
                <a:sym typeface="Nunito Bold Bold"/>
              </a:rPr>
              <a:t>NOT</a:t>
            </a:r>
            <a:r>
              <a:rPr lang="en-US" sz="7699" b="1" spc="-153">
                <a:solidFill>
                  <a:srgbClr val="FFFFFF"/>
                </a:solidFill>
                <a:latin typeface="Nunito Bold Bold"/>
                <a:ea typeface="Nunito Bold Bold"/>
                <a:cs typeface="Nunito Bold Bold"/>
                <a:sym typeface="Nunito Bold Bold"/>
              </a:rPr>
              <a:t> TO WEAR </a:t>
            </a:r>
          </a:p>
        </p:txBody>
      </p:sp>
      <p:sp>
        <p:nvSpPr>
          <p:cNvPr id="8" name="TextBox 8"/>
          <p:cNvSpPr txBox="1"/>
          <p:nvPr/>
        </p:nvSpPr>
        <p:spPr>
          <a:xfrm>
            <a:off x="390384" y="1637653"/>
            <a:ext cx="14991958" cy="8192754"/>
          </a:xfrm>
          <a:prstGeom prst="rect">
            <a:avLst/>
          </a:prstGeom>
        </p:spPr>
        <p:txBody>
          <a:bodyPr lIns="0" tIns="0" rIns="0" bIns="0" rtlCol="0" anchor="t">
            <a:spAutoFit/>
          </a:bodyPr>
          <a:lstStyle/>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Clothing that exposes excessive skin that may be viewed as inappropriate</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Tanks tops, undershirts, sleeveless tops (less than 3 inches)</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Clothing with obscene, offensive language or graphics</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Area codes displayed on clothing</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Clothes that are too tight or revealing such as spandex bodysuits</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Visible under garments</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Tops that show midriff or cleavage</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Short shorts showing too much skin </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Dress, skirt and romper hemlines must be no shorter than mid thigh</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Pants/shorts falling below the waist</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Accessories such as chains, spiked collars, studded/spiked belts, or accessories that include sharp objects.</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High school team, name, logo or mascot</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Jerseys of any kind (including college and professional)</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Large backpacks or purses larger than 8.5 x 5.5</a:t>
            </a:r>
          </a:p>
          <a:p>
            <a:pPr marL="561341" lvl="1" indent="-280670" algn="l">
              <a:lnSpc>
                <a:spcPts val="4082"/>
              </a:lnSpc>
              <a:buFont typeface="Arial"/>
              <a:buChar char="•"/>
            </a:pPr>
            <a:r>
              <a:rPr lang="en-US" sz="2600" i="1" spc="-52">
                <a:solidFill>
                  <a:srgbClr val="FFFFFF"/>
                </a:solidFill>
                <a:latin typeface="Nunito Bold Italics"/>
                <a:ea typeface="Nunito Bold Italics"/>
                <a:cs typeface="Nunito Bold Italics"/>
                <a:sym typeface="Nunito Bold Italics"/>
              </a:rPr>
              <a:t>Matching or like attire</a:t>
            </a:r>
          </a:p>
        </p:txBody>
      </p:sp>
      <p:sp>
        <p:nvSpPr>
          <p:cNvPr id="9" name="Freeform 9"/>
          <p:cNvSpPr/>
          <p:nvPr/>
        </p:nvSpPr>
        <p:spPr>
          <a:xfrm>
            <a:off x="15402504"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4530599" y="787782"/>
            <a:ext cx="10007571"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WHAT TO BRING </a:t>
            </a:r>
          </a:p>
        </p:txBody>
      </p:sp>
      <p:sp>
        <p:nvSpPr>
          <p:cNvPr id="8" name="TextBox 8"/>
          <p:cNvSpPr txBox="1"/>
          <p:nvPr/>
        </p:nvSpPr>
        <p:spPr>
          <a:xfrm>
            <a:off x="548227" y="1743091"/>
            <a:ext cx="15906362" cy="7799894"/>
          </a:xfrm>
          <a:prstGeom prst="rect">
            <a:avLst/>
          </a:prstGeom>
        </p:spPr>
        <p:txBody>
          <a:bodyPr lIns="0" tIns="0" rIns="0" bIns="0" rtlCol="0" anchor="t">
            <a:spAutoFit/>
          </a:bodyPr>
          <a:lstStyle/>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PHOTO ID’S</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SMALL PURSE (FANNY PACK SIZE)</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SWEATER/JACKET FOR THE BUS</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 MONEY TO EAT, SOUVENIRS</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IF YOU ARE BRINGING ITEMS OF VALUE, IT MEANS THAT YOU ARE RESPONSIBLE FOR YOUR ITEMS.  </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DO NOT LEAVE ANY ITEMS ON THE BUS.  </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WE DO NOT CLAIM RESPONSIBILITY FOR LOST OR STOLEN ITEMS.</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HAVE A GOOD BREAKFAST IN THE MORNING.</a:t>
            </a:r>
          </a:p>
          <a:p>
            <a:pPr marL="675816" lvl="1" indent="-337908" algn="just">
              <a:lnSpc>
                <a:spcPts val="6260"/>
              </a:lnSpc>
              <a:buFont typeface="Arial"/>
              <a:buChar char="•"/>
            </a:pPr>
            <a:r>
              <a:rPr lang="en-US" sz="3130" spc="-62">
                <a:solidFill>
                  <a:srgbClr val="FFFFFF"/>
                </a:solidFill>
                <a:latin typeface="Nunito Bold"/>
                <a:ea typeface="Nunito Bold"/>
                <a:cs typeface="Nunito Bold"/>
                <a:sym typeface="Nunito Bold"/>
              </a:rPr>
              <a:t>USE THE BATHROOM BEFORE ENTERING GYMNASIUM.</a:t>
            </a:r>
          </a:p>
        </p:txBody>
      </p:sp>
      <p:sp>
        <p:nvSpPr>
          <p:cNvPr id="9" name="Freeform 9"/>
          <p:cNvSpPr/>
          <p:nvPr/>
        </p:nvSpPr>
        <p:spPr>
          <a:xfrm>
            <a:off x="15402504"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3569653" y="749682"/>
            <a:ext cx="11148694"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WHAT </a:t>
            </a:r>
            <a:r>
              <a:rPr lang="en-US" sz="7699" b="1" u="sng" spc="-153">
                <a:solidFill>
                  <a:srgbClr val="FFFFFF"/>
                </a:solidFill>
                <a:latin typeface="Nunito Bold Bold"/>
                <a:ea typeface="Nunito Bold Bold"/>
                <a:cs typeface="Nunito Bold Bold"/>
                <a:sym typeface="Nunito Bold Bold"/>
              </a:rPr>
              <a:t>NOT</a:t>
            </a:r>
            <a:r>
              <a:rPr lang="en-US" sz="7699" b="1" spc="-153">
                <a:solidFill>
                  <a:srgbClr val="FFFFFF"/>
                </a:solidFill>
                <a:latin typeface="Nunito Bold Bold"/>
                <a:ea typeface="Nunito Bold Bold"/>
                <a:cs typeface="Nunito Bold Bold"/>
                <a:sym typeface="Nunito Bold Bold"/>
              </a:rPr>
              <a:t> TO BRING </a:t>
            </a:r>
          </a:p>
        </p:txBody>
      </p:sp>
      <p:sp>
        <p:nvSpPr>
          <p:cNvPr id="8" name="TextBox 8"/>
          <p:cNvSpPr txBox="1"/>
          <p:nvPr/>
        </p:nvSpPr>
        <p:spPr>
          <a:xfrm>
            <a:off x="548227" y="1790716"/>
            <a:ext cx="14536685" cy="8213962"/>
          </a:xfrm>
          <a:prstGeom prst="rect">
            <a:avLst/>
          </a:prstGeom>
        </p:spPr>
        <p:txBody>
          <a:bodyPr lIns="0" tIns="0" rIns="0" bIns="0" rtlCol="0" anchor="t">
            <a:spAutoFit/>
          </a:bodyPr>
          <a:lstStyle/>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WATER BOTTLES</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Food </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Book Bags</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Blankets</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Speakers</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Valuable items</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Inappropriate clothing </a:t>
            </a:r>
          </a:p>
          <a:p>
            <a:pPr marL="718996" lvl="1" indent="-359498" algn="just">
              <a:lnSpc>
                <a:spcPts val="5994"/>
              </a:lnSpc>
              <a:buFont typeface="Arial"/>
              <a:buChar char="•"/>
            </a:pPr>
            <a:r>
              <a:rPr lang="en-US" sz="3330" spc="-66">
                <a:solidFill>
                  <a:srgbClr val="FFFFFF"/>
                </a:solidFill>
                <a:latin typeface="Nunito Bold"/>
                <a:ea typeface="Nunito Bold"/>
                <a:cs typeface="Nunito Bold"/>
                <a:sym typeface="Nunito Bold"/>
              </a:rPr>
              <a:t>Medication (proper form needed)</a:t>
            </a:r>
          </a:p>
          <a:p>
            <a:pPr marL="718996" lvl="1" indent="-359498" algn="just">
              <a:lnSpc>
                <a:spcPts val="5994"/>
              </a:lnSpc>
              <a:buFont typeface="Arial"/>
              <a:buChar char="•"/>
            </a:pPr>
            <a:r>
              <a:rPr lang="en-US" sz="3330" i="1" spc="-66">
                <a:solidFill>
                  <a:srgbClr val="FFFFFF"/>
                </a:solidFill>
                <a:latin typeface="Nunito Bold Italics"/>
                <a:ea typeface="Nunito Bold Italics"/>
                <a:cs typeface="Nunito Bold Italics"/>
                <a:sym typeface="Nunito Bold Italics"/>
              </a:rPr>
              <a:t>No glass containers i.e. perfume, cologne, body spray</a:t>
            </a:r>
          </a:p>
          <a:p>
            <a:pPr marL="718996" lvl="1" indent="-359498" algn="just">
              <a:lnSpc>
                <a:spcPts val="5994"/>
              </a:lnSpc>
              <a:buFont typeface="Arial"/>
              <a:buChar char="•"/>
            </a:pPr>
            <a:r>
              <a:rPr lang="en-US" sz="3330" i="1" spc="-66">
                <a:solidFill>
                  <a:srgbClr val="FFFFFF"/>
                </a:solidFill>
                <a:latin typeface="Nunito Bold Italics"/>
                <a:ea typeface="Nunito Bold Italics"/>
                <a:cs typeface="Nunito Bold Italics"/>
                <a:sym typeface="Nunito Bold Italics"/>
              </a:rPr>
              <a:t>No open water bottles</a:t>
            </a:r>
          </a:p>
          <a:p>
            <a:pPr marL="718996" lvl="1" indent="-359498" algn="just">
              <a:lnSpc>
                <a:spcPts val="5994"/>
              </a:lnSpc>
              <a:buFont typeface="Arial"/>
              <a:buChar char="•"/>
            </a:pPr>
            <a:r>
              <a:rPr lang="en-US" sz="3330" spc="-66">
                <a:solidFill>
                  <a:srgbClr val="EFB92D"/>
                </a:solidFill>
                <a:latin typeface="Nunito Bold"/>
                <a:ea typeface="Nunito Bold"/>
                <a:cs typeface="Nunito Bold"/>
                <a:sym typeface="Nunito Bold"/>
              </a:rPr>
              <a:t>(</a:t>
            </a:r>
            <a:r>
              <a:rPr lang="en-US" sz="3330" b="1" spc="-66">
                <a:solidFill>
                  <a:srgbClr val="EFB92D"/>
                </a:solidFill>
                <a:latin typeface="Nunito Bold Bold"/>
                <a:ea typeface="Nunito Bold Bold"/>
                <a:cs typeface="Nunito Bold Bold"/>
                <a:sym typeface="Nunito Bold Bold"/>
              </a:rPr>
              <a:t>Anything inappropriate will be confiscated)</a:t>
            </a:r>
          </a:p>
        </p:txBody>
      </p:sp>
      <p:sp>
        <p:nvSpPr>
          <p:cNvPr id="9" name="Freeform 9"/>
          <p:cNvSpPr/>
          <p:nvPr/>
        </p:nvSpPr>
        <p:spPr>
          <a:xfrm>
            <a:off x="15402504"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3173451" y="854457"/>
            <a:ext cx="12740260"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MORE ON MEDICATION</a:t>
            </a:r>
          </a:p>
        </p:txBody>
      </p:sp>
      <p:sp>
        <p:nvSpPr>
          <p:cNvPr id="8" name="TextBox 8"/>
          <p:cNvSpPr txBox="1"/>
          <p:nvPr/>
        </p:nvSpPr>
        <p:spPr>
          <a:xfrm>
            <a:off x="1028700" y="2162844"/>
            <a:ext cx="14536685" cy="8552919"/>
          </a:xfrm>
          <a:prstGeom prst="rect">
            <a:avLst/>
          </a:prstGeom>
        </p:spPr>
        <p:txBody>
          <a:bodyPr lIns="0" tIns="0" rIns="0" bIns="0" rtlCol="0" anchor="t">
            <a:spAutoFit/>
          </a:bodyPr>
          <a:lstStyle/>
          <a:p>
            <a:pPr algn="ctr">
              <a:lnSpc>
                <a:spcPts val="7260"/>
              </a:lnSpc>
            </a:pPr>
            <a:r>
              <a:rPr lang="en-US" sz="3630" spc="-72">
                <a:solidFill>
                  <a:srgbClr val="FFFFFF"/>
                </a:solidFill>
                <a:latin typeface="Nunito Bold"/>
                <a:ea typeface="Nunito Bold"/>
                <a:cs typeface="Nunito Bold"/>
                <a:sym typeface="Nunito Bold"/>
              </a:rPr>
              <a:t>MEDICATION (FORM 2702) </a:t>
            </a:r>
          </a:p>
          <a:p>
            <a:pPr algn="ctr">
              <a:lnSpc>
                <a:spcPts val="7260"/>
              </a:lnSpc>
            </a:pPr>
            <a:r>
              <a:rPr lang="en-US" sz="3630" spc="-72">
                <a:solidFill>
                  <a:srgbClr val="FFFFFF"/>
                </a:solidFill>
                <a:latin typeface="Nunito Bold"/>
                <a:ea typeface="Nunito Bold"/>
                <a:cs typeface="Nunito Bold"/>
                <a:sym typeface="Nunito Bold"/>
              </a:rPr>
              <a:t>Any prescription or over-the-counter medication must be listed on the Medical Situation/Special Needs form. A copy of this form must be kept with the individual requiring the medication and with the lead chaperone.</a:t>
            </a:r>
          </a:p>
          <a:p>
            <a:pPr algn="ctr">
              <a:lnSpc>
                <a:spcPts val="7260"/>
              </a:lnSpc>
            </a:pPr>
            <a:endParaRPr lang="en-US" sz="3630" spc="-72">
              <a:solidFill>
                <a:srgbClr val="FFFFFF"/>
              </a:solidFill>
              <a:latin typeface="Nunito Bold"/>
              <a:ea typeface="Nunito Bold"/>
              <a:cs typeface="Nunito Bold"/>
              <a:sym typeface="Nunito Bold"/>
            </a:endParaRPr>
          </a:p>
          <a:p>
            <a:pPr algn="ctr">
              <a:lnSpc>
                <a:spcPts val="9260"/>
              </a:lnSpc>
            </a:pPr>
            <a:r>
              <a:rPr lang="en-US" sz="4630" b="1" i="1" u="sng" spc="-92">
                <a:solidFill>
                  <a:srgbClr val="EFB92D"/>
                </a:solidFill>
                <a:latin typeface="Nunito Bold Bold Italics"/>
                <a:ea typeface="Nunito Bold Bold Italics"/>
                <a:cs typeface="Nunito Bold Bold Italics"/>
                <a:sym typeface="Nunito Bold Bold Italics"/>
              </a:rPr>
              <a:t>See Mrs. Ojeda  and submit form by</a:t>
            </a:r>
          </a:p>
          <a:p>
            <a:pPr algn="ctr">
              <a:lnSpc>
                <a:spcPts val="9260"/>
              </a:lnSpc>
            </a:pPr>
            <a:r>
              <a:rPr lang="en-US" sz="4630" b="1" i="1" u="sng" spc="-92">
                <a:solidFill>
                  <a:srgbClr val="FFFFFF"/>
                </a:solidFill>
                <a:latin typeface="Nunito Bold Bold Italics"/>
                <a:ea typeface="Nunito Bold Bold Italics"/>
                <a:cs typeface="Nunito Bold Bold Italics"/>
                <a:sym typeface="Nunito Bold Bold Italics"/>
              </a:rPr>
              <a:t>TUESDAY, APRIL 1ST</a:t>
            </a:r>
          </a:p>
          <a:p>
            <a:pPr algn="just">
              <a:lnSpc>
                <a:spcPts val="6260"/>
              </a:lnSpc>
            </a:pPr>
            <a:endParaRPr lang="en-US" sz="4630" b="1" i="1" u="sng" spc="-92">
              <a:solidFill>
                <a:srgbClr val="FFFFFF"/>
              </a:solidFill>
              <a:latin typeface="Nunito Bold Bold Italics"/>
              <a:ea typeface="Nunito Bold Bold Italics"/>
              <a:cs typeface="Nunito Bold Bold Italics"/>
              <a:sym typeface="Nunito Bold Bold Italics"/>
            </a:endParaRPr>
          </a:p>
        </p:txBody>
      </p:sp>
      <p:sp>
        <p:nvSpPr>
          <p:cNvPr id="9" name="Freeform 9"/>
          <p:cNvSpPr/>
          <p:nvPr/>
        </p:nvSpPr>
        <p:spPr>
          <a:xfrm>
            <a:off x="15382342"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451745" y="1145676"/>
            <a:ext cx="15382885" cy="918572"/>
          </a:xfrm>
          <a:prstGeom prst="rect">
            <a:avLst/>
          </a:prstGeom>
        </p:spPr>
        <p:txBody>
          <a:bodyPr lIns="0" tIns="0" rIns="0" bIns="0" rtlCol="0" anchor="t">
            <a:spAutoFit/>
          </a:bodyPr>
          <a:lstStyle/>
          <a:p>
            <a:pPr algn="l">
              <a:lnSpc>
                <a:spcPts val="6983"/>
              </a:lnSpc>
            </a:pPr>
            <a:r>
              <a:rPr lang="en-US" sz="7126" b="1" spc="-142">
                <a:solidFill>
                  <a:srgbClr val="FFFFFF"/>
                </a:solidFill>
                <a:latin typeface="Nunito Bold Bold"/>
                <a:ea typeface="Nunito Bold Bold"/>
                <a:cs typeface="Nunito Bold Bold"/>
                <a:sym typeface="Nunito Bold Bold"/>
              </a:rPr>
              <a:t>K-9 SEARCH AND FRIENDLY FRISK</a:t>
            </a:r>
          </a:p>
        </p:txBody>
      </p:sp>
      <p:sp>
        <p:nvSpPr>
          <p:cNvPr id="8" name="TextBox 8"/>
          <p:cNvSpPr txBox="1"/>
          <p:nvPr/>
        </p:nvSpPr>
        <p:spPr>
          <a:xfrm>
            <a:off x="451745" y="1913881"/>
            <a:ext cx="14506655" cy="7295518"/>
          </a:xfrm>
          <a:prstGeom prst="rect">
            <a:avLst/>
          </a:prstGeom>
        </p:spPr>
        <p:txBody>
          <a:bodyPr lIns="0" tIns="0" rIns="0" bIns="0" rtlCol="0" anchor="t">
            <a:spAutoFit/>
          </a:bodyPr>
          <a:lstStyle/>
          <a:p>
            <a:pPr algn="l">
              <a:lnSpc>
                <a:spcPts val="6799"/>
              </a:lnSpc>
            </a:pPr>
            <a:r>
              <a:rPr lang="en-US" sz="3399" b="1" spc="-67">
                <a:solidFill>
                  <a:srgbClr val="EFB92D"/>
                </a:solidFill>
                <a:latin typeface="Nunito Bold Bold"/>
                <a:ea typeface="Nunito Bold Bold"/>
                <a:cs typeface="Nunito Bold Bold"/>
                <a:sym typeface="Nunito Bold Bold"/>
              </a:rPr>
              <a:t>AT RMSH:</a:t>
            </a:r>
          </a:p>
          <a:p>
            <a:pPr marL="604516" lvl="1" indent="-302258" algn="l">
              <a:lnSpc>
                <a:spcPts val="5599"/>
              </a:lnSpc>
              <a:buFont typeface="Arial"/>
              <a:buChar char="•"/>
            </a:pPr>
            <a:r>
              <a:rPr lang="en-US" sz="2799" spc="-55">
                <a:solidFill>
                  <a:srgbClr val="FFFFFF"/>
                </a:solidFill>
                <a:latin typeface="Nunito Bold"/>
                <a:ea typeface="Nunito Bold"/>
                <a:cs typeface="Nunito Bold"/>
                <a:sym typeface="Nunito Bold"/>
              </a:rPr>
              <a:t>We will conduct a canine police search of all Grad Bash attendees prior to loading the buses.</a:t>
            </a:r>
          </a:p>
          <a:p>
            <a:pPr algn="l">
              <a:lnSpc>
                <a:spcPts val="6799"/>
              </a:lnSpc>
            </a:pPr>
            <a:r>
              <a:rPr lang="en-US" sz="3399" b="1" spc="-67">
                <a:solidFill>
                  <a:srgbClr val="EFB92D"/>
                </a:solidFill>
                <a:latin typeface="Nunito Bold Bold"/>
                <a:ea typeface="Nunito Bold Bold"/>
                <a:cs typeface="Nunito Bold Bold"/>
                <a:sym typeface="Nunito Bold Bold"/>
              </a:rPr>
              <a:t>At Universal Studios:</a:t>
            </a:r>
          </a:p>
          <a:p>
            <a:pPr marL="604516" lvl="1" indent="-302258" algn="l">
              <a:lnSpc>
                <a:spcPts val="5599"/>
              </a:lnSpc>
              <a:buFont typeface="Arial"/>
              <a:buChar char="•"/>
            </a:pPr>
            <a:r>
              <a:rPr lang="en-US" sz="2799" spc="-55">
                <a:solidFill>
                  <a:srgbClr val="FFFFFF"/>
                </a:solidFill>
                <a:latin typeface="Nunito Bold"/>
                <a:ea typeface="Nunito Bold"/>
                <a:cs typeface="Nunito Bold"/>
                <a:sym typeface="Nunito Bold"/>
              </a:rPr>
              <a:t>Each student and chaperone will undergo a “friendly frisk” prior to entering all events to check for cigarettes, alcohol, illegal substances, weapons, and other prohibited items.</a:t>
            </a:r>
          </a:p>
          <a:p>
            <a:pPr marL="604516" lvl="1" indent="-302258" algn="l">
              <a:lnSpc>
                <a:spcPts val="5599"/>
              </a:lnSpc>
              <a:buFont typeface="Arial"/>
              <a:buChar char="•"/>
            </a:pPr>
            <a:r>
              <a:rPr lang="en-US" sz="2799" spc="-55">
                <a:solidFill>
                  <a:srgbClr val="FFFFFF"/>
                </a:solidFill>
                <a:latin typeface="Nunito Bold"/>
                <a:ea typeface="Nunito Bold"/>
                <a:cs typeface="Nunito Bold"/>
                <a:sym typeface="Nunito Bold"/>
              </a:rPr>
              <a:t>Due to increased security concerns, all guest bags will be searched prior to entering any Grad Bash event. In other words, if you don’t need it, or don’t plan to use it, don’t bring it to Grad Bash.</a:t>
            </a:r>
          </a:p>
        </p:txBody>
      </p:sp>
      <p:sp>
        <p:nvSpPr>
          <p:cNvPr id="9" name="Freeform 9"/>
          <p:cNvSpPr/>
          <p:nvPr/>
        </p:nvSpPr>
        <p:spPr>
          <a:xfrm>
            <a:off x="15402504"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grpSp>
        <p:nvGrpSpPr>
          <p:cNvPr id="2" name="Group 2"/>
          <p:cNvGrpSpPr/>
          <p:nvPr/>
        </p:nvGrpSpPr>
        <p:grpSpPr>
          <a:xfrm rot="1663266">
            <a:off x="8533152" y="-5161047"/>
            <a:ext cx="3159651" cy="9960471"/>
            <a:chOff x="0" y="0"/>
            <a:chExt cx="2354580" cy="7422569"/>
          </a:xfrm>
        </p:grpSpPr>
        <p:sp>
          <p:nvSpPr>
            <p:cNvPr id="3" name="Freeform 3"/>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4" name="TextBox 4"/>
          <p:cNvSpPr txBox="1"/>
          <p:nvPr/>
        </p:nvSpPr>
        <p:spPr>
          <a:xfrm>
            <a:off x="6272862" y="897949"/>
            <a:ext cx="5742276" cy="918572"/>
          </a:xfrm>
          <a:prstGeom prst="rect">
            <a:avLst/>
          </a:prstGeom>
        </p:spPr>
        <p:txBody>
          <a:bodyPr lIns="0" tIns="0" rIns="0" bIns="0" rtlCol="0" anchor="t">
            <a:spAutoFit/>
          </a:bodyPr>
          <a:lstStyle/>
          <a:p>
            <a:pPr algn="l">
              <a:lnSpc>
                <a:spcPts val="6983"/>
              </a:lnSpc>
            </a:pPr>
            <a:r>
              <a:rPr lang="en-US" sz="7126" b="1" spc="-142">
                <a:solidFill>
                  <a:srgbClr val="FFFFFF"/>
                </a:solidFill>
                <a:latin typeface="Nunito Bold Bold"/>
                <a:ea typeface="Nunito Bold Bold"/>
                <a:cs typeface="Nunito Bold Bold"/>
                <a:sym typeface="Nunito Bold Bold"/>
              </a:rPr>
              <a:t>THE TRIP TO </a:t>
            </a:r>
          </a:p>
        </p:txBody>
      </p:sp>
      <p:sp>
        <p:nvSpPr>
          <p:cNvPr id="5" name="TextBox 5"/>
          <p:cNvSpPr txBox="1"/>
          <p:nvPr/>
        </p:nvSpPr>
        <p:spPr>
          <a:xfrm>
            <a:off x="-47625" y="1787947"/>
            <a:ext cx="18288000" cy="7603703"/>
          </a:xfrm>
          <a:prstGeom prst="rect">
            <a:avLst/>
          </a:prstGeom>
        </p:spPr>
        <p:txBody>
          <a:bodyPr lIns="0" tIns="0" rIns="0" bIns="0" rtlCol="0" anchor="t">
            <a:spAutoFit/>
          </a:bodyPr>
          <a:lstStyle/>
          <a:p>
            <a:pPr marL="647695" lvl="1" indent="-323848" algn="l">
              <a:lnSpc>
                <a:spcPts val="5069"/>
              </a:lnSpc>
              <a:buFont typeface="Arial"/>
              <a:buChar char="•"/>
            </a:pPr>
            <a:r>
              <a:rPr lang="en-US" sz="2999" spc="-59">
                <a:solidFill>
                  <a:srgbClr val="FFFFFF"/>
                </a:solidFill>
                <a:latin typeface="Nunito Bold"/>
                <a:ea typeface="Nunito Bold"/>
                <a:cs typeface="Nunito Bold"/>
                <a:sym typeface="Nunito Bold"/>
              </a:rPr>
              <a:t>YOU DO NOT HAVE ASSIGNED SEATS, BUT ONCE YOU SIT IN A SEAT, YOU HAVE MADE A CHOICE.</a:t>
            </a:r>
          </a:p>
          <a:p>
            <a:pPr marL="647695" lvl="1" indent="-323848" algn="l">
              <a:lnSpc>
                <a:spcPts val="5069"/>
              </a:lnSpc>
              <a:buFont typeface="Arial"/>
              <a:buChar char="•"/>
            </a:pPr>
            <a:r>
              <a:rPr lang="en-US" sz="2999" spc="-59">
                <a:solidFill>
                  <a:srgbClr val="FFFFFF"/>
                </a:solidFill>
                <a:latin typeface="Nunito Bold"/>
                <a:ea typeface="Nunito Bold"/>
                <a:cs typeface="Nunito Bold"/>
                <a:sym typeface="Nunito Bold"/>
              </a:rPr>
              <a:t>The rest stop has 30 minute time limit. The longer it takes us to depart the rest stop, the less time you have at the park. Your trip, your memories, they can be of a turnpike plaza or of the park.</a:t>
            </a:r>
          </a:p>
          <a:p>
            <a:pPr marL="647695" lvl="1" indent="-323848" algn="l">
              <a:lnSpc>
                <a:spcPts val="5069"/>
              </a:lnSpc>
              <a:buFont typeface="Arial"/>
              <a:buChar char="•"/>
            </a:pPr>
            <a:r>
              <a:rPr lang="en-US" sz="2999" spc="-59">
                <a:solidFill>
                  <a:srgbClr val="FFFFFF"/>
                </a:solidFill>
                <a:latin typeface="Nunito Bold"/>
                <a:ea typeface="Nunito Bold"/>
                <a:cs typeface="Nunito Bold"/>
                <a:sym typeface="Nunito Bold"/>
              </a:rPr>
              <a:t>Although there is an emergency bathroom on the bus, avoid using it at all costs. Use the school’s restroom prior to leaving. </a:t>
            </a:r>
          </a:p>
          <a:p>
            <a:pPr marL="647695" lvl="1" indent="-323848" algn="l">
              <a:lnSpc>
                <a:spcPts val="5069"/>
              </a:lnSpc>
              <a:buFont typeface="Arial"/>
              <a:buChar char="•"/>
            </a:pPr>
            <a:r>
              <a:rPr lang="en-US" sz="2999" spc="-59">
                <a:solidFill>
                  <a:srgbClr val="FFFFFF"/>
                </a:solidFill>
                <a:latin typeface="Nunito Bold"/>
                <a:ea typeface="Nunito Bold"/>
                <a:cs typeface="Nunito Bold"/>
                <a:sym typeface="Nunito Bold"/>
              </a:rPr>
              <a:t>Don’t exit the bus without some kind of identification. If you lose your ticket or wristband, there are no replacements. </a:t>
            </a:r>
          </a:p>
          <a:p>
            <a:pPr marL="647695" lvl="1" indent="-323848" algn="l">
              <a:lnSpc>
                <a:spcPts val="5069"/>
              </a:lnSpc>
              <a:buFont typeface="Arial"/>
              <a:buChar char="•"/>
            </a:pPr>
            <a:r>
              <a:rPr lang="en-US" sz="2999" spc="-59">
                <a:solidFill>
                  <a:srgbClr val="FFFFFF"/>
                </a:solidFill>
                <a:latin typeface="Nunito Bold"/>
                <a:ea typeface="Nunito Bold"/>
                <a:cs typeface="Nunito Bold"/>
                <a:sym typeface="Nunito Bold"/>
              </a:rPr>
              <a:t>Food and drinks will not be allowed on the bus and will be confiscated if found.</a:t>
            </a:r>
          </a:p>
          <a:p>
            <a:pPr marL="647695" lvl="1" indent="-323848" algn="l">
              <a:lnSpc>
                <a:spcPts val="5069"/>
              </a:lnSpc>
              <a:buFont typeface="Arial"/>
              <a:buChar char="•"/>
            </a:pPr>
            <a:r>
              <a:rPr lang="en-US" sz="2999" spc="-59">
                <a:solidFill>
                  <a:srgbClr val="FFFFFF"/>
                </a:solidFill>
                <a:latin typeface="Nunito Bold"/>
                <a:ea typeface="Nunito Bold"/>
                <a:cs typeface="Nunito Bold"/>
                <a:sym typeface="Nunito Bold"/>
              </a:rPr>
              <a:t>Chaperones are assigned per bus. All chaperones are authorized to write referrals for misconduct. Misconduct at Grad Bash WILL result in loss of prom and/or graduation privileges.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grpSp>
        <p:nvGrpSpPr>
          <p:cNvPr id="2" name="Group 2"/>
          <p:cNvGrpSpPr/>
          <p:nvPr/>
        </p:nvGrpSpPr>
        <p:grpSpPr>
          <a:xfrm rot="1663266">
            <a:off x="8533152" y="-5161047"/>
            <a:ext cx="3159651" cy="9960471"/>
            <a:chOff x="0" y="0"/>
            <a:chExt cx="2354580" cy="7422569"/>
          </a:xfrm>
        </p:grpSpPr>
        <p:sp>
          <p:nvSpPr>
            <p:cNvPr id="3" name="Freeform 3"/>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4" name="TextBox 4"/>
          <p:cNvSpPr txBox="1"/>
          <p:nvPr/>
        </p:nvSpPr>
        <p:spPr>
          <a:xfrm>
            <a:off x="5304500" y="1039063"/>
            <a:ext cx="8024523" cy="918572"/>
          </a:xfrm>
          <a:prstGeom prst="rect">
            <a:avLst/>
          </a:prstGeom>
        </p:spPr>
        <p:txBody>
          <a:bodyPr lIns="0" tIns="0" rIns="0" bIns="0" rtlCol="0" anchor="t">
            <a:spAutoFit/>
          </a:bodyPr>
          <a:lstStyle/>
          <a:p>
            <a:pPr algn="l">
              <a:lnSpc>
                <a:spcPts val="6983"/>
              </a:lnSpc>
            </a:pPr>
            <a:r>
              <a:rPr lang="en-US" sz="7126" b="1" spc="-142">
                <a:solidFill>
                  <a:srgbClr val="FFFFFF"/>
                </a:solidFill>
                <a:latin typeface="Nunito Bold Bold"/>
                <a:ea typeface="Nunito Bold Bold"/>
                <a:cs typeface="Nunito Bold Bold"/>
                <a:sym typeface="Nunito Bold Bold"/>
              </a:rPr>
              <a:t>AT GRAD BASH </a:t>
            </a:r>
          </a:p>
        </p:txBody>
      </p:sp>
      <p:sp>
        <p:nvSpPr>
          <p:cNvPr id="5" name="TextBox 5"/>
          <p:cNvSpPr txBox="1"/>
          <p:nvPr/>
        </p:nvSpPr>
        <p:spPr>
          <a:xfrm>
            <a:off x="172761" y="1957636"/>
            <a:ext cx="18288000" cy="7700011"/>
          </a:xfrm>
          <a:prstGeom prst="rect">
            <a:avLst/>
          </a:prstGeom>
        </p:spPr>
        <p:txBody>
          <a:bodyPr lIns="0" tIns="0" rIns="0" bIns="0" rtlCol="0" anchor="t">
            <a:spAutoFit/>
          </a:bodyPr>
          <a:lstStyle/>
          <a:p>
            <a:pPr marL="712464" lvl="1" indent="-356232" algn="l">
              <a:lnSpc>
                <a:spcPts val="5576"/>
              </a:lnSpc>
              <a:buFont typeface="Arial"/>
              <a:buChar char="•"/>
            </a:pPr>
            <a:r>
              <a:rPr lang="en-US" sz="3299" spc="-65">
                <a:solidFill>
                  <a:srgbClr val="FFFFFF"/>
                </a:solidFill>
                <a:latin typeface="Nunito Bold"/>
                <a:ea typeface="Nunito Bold"/>
                <a:cs typeface="Nunito Bold"/>
                <a:sym typeface="Nunito Bold"/>
              </a:rPr>
              <a:t>WHEN ENTERING THE PARK YOU ARE SUBJECT TO THE RULES AND DECISIONS OF UNIVERSAL AND THEIR STAFF. WE ARE NOT COMING TO SAVE YOU. </a:t>
            </a:r>
          </a:p>
          <a:p>
            <a:pPr marL="755642" lvl="1" indent="-377821" algn="l">
              <a:lnSpc>
                <a:spcPts val="5914"/>
              </a:lnSpc>
              <a:buFont typeface="Arial"/>
              <a:buChar char="•"/>
            </a:pPr>
            <a:r>
              <a:rPr lang="en-US" sz="3499" spc="-69">
                <a:solidFill>
                  <a:srgbClr val="FFFFFF"/>
                </a:solidFill>
                <a:latin typeface="Nunito Bold"/>
                <a:ea typeface="Nunito Bold"/>
                <a:cs typeface="Nunito Bold"/>
                <a:sym typeface="Nunito Bold"/>
              </a:rPr>
              <a:t>Keep your </a:t>
            </a:r>
            <a:r>
              <a:rPr lang="en-US" sz="3499" b="1" spc="-69">
                <a:solidFill>
                  <a:srgbClr val="EFB92D"/>
                </a:solidFill>
                <a:latin typeface="Nunito Bold Bold"/>
                <a:ea typeface="Nunito Bold Bold"/>
                <a:cs typeface="Nunito Bold Bold"/>
                <a:sym typeface="Nunito Bold Bold"/>
              </a:rPr>
              <a:t>receipts</a:t>
            </a:r>
            <a:r>
              <a:rPr lang="en-US" sz="3499" spc="-69">
                <a:solidFill>
                  <a:srgbClr val="FFFFFF"/>
                </a:solidFill>
                <a:latin typeface="Nunito Bold"/>
                <a:ea typeface="Nunito Bold"/>
                <a:cs typeface="Nunito Bold"/>
                <a:sym typeface="Nunito Bold"/>
              </a:rPr>
              <a:t> for </a:t>
            </a:r>
            <a:r>
              <a:rPr lang="en-US" sz="3499" b="1" spc="-69">
                <a:solidFill>
                  <a:srgbClr val="EFB92D"/>
                </a:solidFill>
                <a:latin typeface="Nunito Bold Bold"/>
                <a:ea typeface="Nunito Bold Bold"/>
                <a:cs typeface="Nunito Bold Bold"/>
                <a:sym typeface="Nunito Bold Bold"/>
              </a:rPr>
              <a:t>EVERYTHING</a:t>
            </a:r>
            <a:r>
              <a:rPr lang="en-US" sz="3499" b="1" spc="-69">
                <a:solidFill>
                  <a:srgbClr val="FFFFFF"/>
                </a:solidFill>
                <a:latin typeface="Nunito Bold Bold"/>
                <a:ea typeface="Nunito Bold Bold"/>
                <a:cs typeface="Nunito Bold Bold"/>
                <a:sym typeface="Nunito Bold Bold"/>
              </a:rPr>
              <a:t> </a:t>
            </a:r>
            <a:r>
              <a:rPr lang="en-US" sz="3499" spc="-69">
                <a:solidFill>
                  <a:srgbClr val="FFFFFF"/>
                </a:solidFill>
                <a:latin typeface="Nunito Bold"/>
                <a:ea typeface="Nunito Bold"/>
                <a:cs typeface="Nunito Bold"/>
                <a:sym typeface="Nunito Bold"/>
              </a:rPr>
              <a:t>you purchase. </a:t>
            </a:r>
          </a:p>
          <a:p>
            <a:pPr marL="712464" lvl="1" indent="-356232" algn="l">
              <a:lnSpc>
                <a:spcPts val="5576"/>
              </a:lnSpc>
              <a:buFont typeface="Arial"/>
              <a:buChar char="•"/>
            </a:pPr>
            <a:r>
              <a:rPr lang="en-US" sz="3299" spc="-65">
                <a:solidFill>
                  <a:srgbClr val="FFFFFF"/>
                </a:solidFill>
                <a:latin typeface="Nunito Bold"/>
                <a:ea typeface="Nunito Bold"/>
                <a:cs typeface="Nunito Bold"/>
                <a:sym typeface="Nunito Bold"/>
              </a:rPr>
              <a:t>There are many plain clothed security monitors watching for shoplifters. They may ask to see your receipts.</a:t>
            </a:r>
          </a:p>
          <a:p>
            <a:pPr marL="712464" lvl="1" indent="-356232" algn="l">
              <a:lnSpc>
                <a:spcPts val="5576"/>
              </a:lnSpc>
              <a:buFont typeface="Arial"/>
              <a:buChar char="•"/>
            </a:pPr>
            <a:r>
              <a:rPr lang="en-US" sz="3299" spc="-65">
                <a:solidFill>
                  <a:srgbClr val="FFFFFF"/>
                </a:solidFill>
                <a:latin typeface="Nunito Bold"/>
                <a:ea typeface="Nunito Bold"/>
                <a:cs typeface="Nunito Bold"/>
                <a:sym typeface="Nunito Bold"/>
              </a:rPr>
              <a:t>Anyone caught shoplifting or involved in any misconduct will be turned over to Orlando authorities. </a:t>
            </a:r>
          </a:p>
          <a:p>
            <a:pPr marL="712464" lvl="1" indent="-356232" algn="l">
              <a:lnSpc>
                <a:spcPts val="5576"/>
              </a:lnSpc>
              <a:buFont typeface="Arial"/>
              <a:buChar char="•"/>
            </a:pPr>
            <a:r>
              <a:rPr lang="en-US" sz="3299" spc="-65">
                <a:solidFill>
                  <a:srgbClr val="FFFFFF"/>
                </a:solidFill>
                <a:latin typeface="Nunito Bold"/>
                <a:ea typeface="Nunito Bold"/>
                <a:cs typeface="Nunito Bold"/>
                <a:sym typeface="Nunito Bold"/>
              </a:rPr>
              <a:t>Be careful who you hang around with, “guilty by association” is a thing. </a:t>
            </a:r>
          </a:p>
          <a:p>
            <a:pPr marL="755642" lvl="1" indent="-377821" algn="l">
              <a:lnSpc>
                <a:spcPts val="5914"/>
              </a:lnSpc>
              <a:buFont typeface="Arial"/>
              <a:buChar char="•"/>
            </a:pPr>
            <a:r>
              <a:rPr lang="en-US" sz="3499" spc="-69">
                <a:solidFill>
                  <a:srgbClr val="FFFFFF"/>
                </a:solidFill>
                <a:latin typeface="Nunito Bold"/>
                <a:ea typeface="Nunito Bold"/>
                <a:cs typeface="Nunito Bold"/>
                <a:sym typeface="Nunito Bold"/>
              </a:rPr>
              <a:t>If caught, your parents will be called to pick you up. In addition, you will </a:t>
            </a:r>
            <a:r>
              <a:rPr lang="en-US" sz="3499" b="1" spc="-69">
                <a:solidFill>
                  <a:srgbClr val="EFB92D"/>
                </a:solidFill>
                <a:latin typeface="Nunito Bold Bold"/>
                <a:ea typeface="Nunito Bold Bold"/>
                <a:cs typeface="Nunito Bold Bold"/>
                <a:sym typeface="Nunito Bold Bold"/>
              </a:rPr>
              <a:t>NOT</a:t>
            </a:r>
            <a:r>
              <a:rPr lang="en-US" sz="3499" spc="-69">
                <a:solidFill>
                  <a:srgbClr val="FFFFFF"/>
                </a:solidFill>
                <a:latin typeface="Nunito Bold"/>
                <a:ea typeface="Nunito Bold"/>
                <a:cs typeface="Nunito Bold"/>
                <a:sym typeface="Nunito Bold"/>
              </a:rPr>
              <a:t> be allowed to attend </a:t>
            </a:r>
            <a:r>
              <a:rPr lang="en-US" sz="3499" b="1" spc="-69">
                <a:solidFill>
                  <a:srgbClr val="EFB92D"/>
                </a:solidFill>
                <a:latin typeface="Nunito Bold Bold"/>
                <a:ea typeface="Nunito Bold Bold"/>
                <a:cs typeface="Nunito Bold Bold"/>
                <a:sym typeface="Nunito Bold Bold"/>
              </a:rPr>
              <a:t>Prom and Graduation.</a:t>
            </a:r>
          </a:p>
          <a:p>
            <a:pPr algn="l">
              <a:lnSpc>
                <a:spcPts val="4562"/>
              </a:lnSpc>
            </a:pPr>
            <a:endParaRPr lang="en-US" sz="3499" b="1" spc="-69">
              <a:solidFill>
                <a:srgbClr val="EFB92D"/>
              </a:solidFill>
              <a:latin typeface="Nunito Bold Bold"/>
              <a:ea typeface="Nunito Bold Bold"/>
              <a:cs typeface="Nunito Bold Bold"/>
              <a:sym typeface="Nunito Bold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grpSp>
        <p:nvGrpSpPr>
          <p:cNvPr id="2" name="Group 2"/>
          <p:cNvGrpSpPr/>
          <p:nvPr/>
        </p:nvGrpSpPr>
        <p:grpSpPr>
          <a:xfrm rot="1663266">
            <a:off x="8533152" y="-5161047"/>
            <a:ext cx="3159651" cy="9960471"/>
            <a:chOff x="0" y="0"/>
            <a:chExt cx="2354580" cy="7422569"/>
          </a:xfrm>
        </p:grpSpPr>
        <p:sp>
          <p:nvSpPr>
            <p:cNvPr id="3" name="Freeform 3"/>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4" name="TextBox 4"/>
          <p:cNvSpPr txBox="1"/>
          <p:nvPr/>
        </p:nvSpPr>
        <p:spPr>
          <a:xfrm>
            <a:off x="3660290" y="736101"/>
            <a:ext cx="10967419" cy="918572"/>
          </a:xfrm>
          <a:prstGeom prst="rect">
            <a:avLst/>
          </a:prstGeom>
        </p:spPr>
        <p:txBody>
          <a:bodyPr lIns="0" tIns="0" rIns="0" bIns="0" rtlCol="0" anchor="t">
            <a:spAutoFit/>
          </a:bodyPr>
          <a:lstStyle/>
          <a:p>
            <a:pPr algn="l">
              <a:lnSpc>
                <a:spcPts val="6983"/>
              </a:lnSpc>
            </a:pPr>
            <a:r>
              <a:rPr lang="en-US" sz="7126" b="1" spc="-142">
                <a:solidFill>
                  <a:srgbClr val="FFFFFF"/>
                </a:solidFill>
                <a:latin typeface="Nunito Bold Bold"/>
                <a:ea typeface="Nunito Bold Bold"/>
                <a:cs typeface="Nunito Bold Bold"/>
                <a:sym typeface="Nunito Bold Bold"/>
              </a:rPr>
              <a:t>AT GRAD BASH (CONT.)</a:t>
            </a:r>
          </a:p>
        </p:txBody>
      </p:sp>
      <p:sp>
        <p:nvSpPr>
          <p:cNvPr id="5" name="TextBox 5"/>
          <p:cNvSpPr txBox="1"/>
          <p:nvPr/>
        </p:nvSpPr>
        <p:spPr>
          <a:xfrm>
            <a:off x="-76200" y="1673987"/>
            <a:ext cx="18288000" cy="8726718"/>
          </a:xfrm>
          <a:prstGeom prst="rect">
            <a:avLst/>
          </a:prstGeom>
        </p:spPr>
        <p:txBody>
          <a:bodyPr lIns="0" tIns="0" rIns="0" bIns="0" rtlCol="0" anchor="t">
            <a:spAutoFit/>
          </a:bodyPr>
          <a:lstStyle/>
          <a:p>
            <a:pPr marL="690882" lvl="1" indent="-345441" algn="l">
              <a:lnSpc>
                <a:spcPts val="5888"/>
              </a:lnSpc>
              <a:buFont typeface="Arial"/>
              <a:buChar char="•"/>
            </a:pPr>
            <a:r>
              <a:rPr lang="en-US" sz="3200" spc="-64">
                <a:solidFill>
                  <a:srgbClr val="FFFFFF"/>
                </a:solidFill>
                <a:latin typeface="Nunito Bold"/>
                <a:ea typeface="Nunito Bold"/>
                <a:cs typeface="Nunito Bold"/>
                <a:sym typeface="Nunito Bold"/>
              </a:rPr>
              <a:t>IF YOU MAKE PURCHASES WHEN YOU ARRIVE, YOU WILL HAVE TO EITHER CARRY IT WITH YOU ALL NIGHT OR </a:t>
            </a:r>
            <a:r>
              <a:rPr lang="en-US" sz="3200" b="1" spc="-64">
                <a:solidFill>
                  <a:srgbClr val="FFFFFF"/>
                </a:solidFill>
                <a:latin typeface="Nunito Bold Bold"/>
                <a:ea typeface="Nunito Bold Bold"/>
                <a:cs typeface="Nunito Bold Bold"/>
                <a:sym typeface="Nunito Bold Bold"/>
              </a:rPr>
              <a:t>rent a locker</a:t>
            </a:r>
            <a:r>
              <a:rPr lang="en-US" sz="3200" spc="-64">
                <a:solidFill>
                  <a:srgbClr val="FFFFFF"/>
                </a:solidFill>
                <a:latin typeface="Nunito Bold"/>
                <a:ea typeface="Nunito Bold"/>
                <a:cs typeface="Nunito Bold"/>
                <a:sym typeface="Nunito Bold"/>
              </a:rPr>
              <a:t>. </a:t>
            </a:r>
          </a:p>
          <a:p>
            <a:pPr marL="690882" lvl="1" indent="-345441" algn="l">
              <a:lnSpc>
                <a:spcPts val="5888"/>
              </a:lnSpc>
              <a:buFont typeface="Arial"/>
              <a:buChar char="•"/>
            </a:pPr>
            <a:r>
              <a:rPr lang="en-US" sz="3200" spc="-64">
                <a:solidFill>
                  <a:srgbClr val="FFFFFF"/>
                </a:solidFill>
                <a:latin typeface="Nunito Bold"/>
                <a:ea typeface="Nunito Bold"/>
                <a:cs typeface="Nunito Bold"/>
                <a:sym typeface="Nunito Bold"/>
              </a:rPr>
              <a:t>If you decide to wait until the end of the night, they may have run out of the item you wanted. </a:t>
            </a:r>
          </a:p>
          <a:p>
            <a:pPr marL="690882" lvl="1" indent="-345441" algn="l">
              <a:lnSpc>
                <a:spcPts val="5888"/>
              </a:lnSpc>
              <a:buFont typeface="Arial"/>
              <a:buChar char="•"/>
            </a:pPr>
            <a:r>
              <a:rPr lang="en-US" sz="3200" spc="-64">
                <a:solidFill>
                  <a:srgbClr val="FFFFFF"/>
                </a:solidFill>
                <a:latin typeface="Nunito Bold"/>
                <a:ea typeface="Nunito Bold"/>
                <a:cs typeface="Nunito Bold"/>
                <a:sym typeface="Nunito Bold"/>
              </a:rPr>
              <a:t>Either way, it’s your decision…choose wisely!</a:t>
            </a:r>
          </a:p>
          <a:p>
            <a:pPr marL="690882" lvl="1" indent="-345441" algn="l">
              <a:lnSpc>
                <a:spcPts val="5888"/>
              </a:lnSpc>
              <a:buFont typeface="Arial"/>
              <a:buChar char="•"/>
            </a:pPr>
            <a:r>
              <a:rPr lang="en-US" sz="3200" spc="-64">
                <a:solidFill>
                  <a:srgbClr val="FFFFFF"/>
                </a:solidFill>
                <a:latin typeface="Nunito Bold"/>
                <a:ea typeface="Nunito Bold"/>
                <a:cs typeface="Nunito Bold"/>
                <a:sym typeface="Nunito Bold"/>
              </a:rPr>
              <a:t>BUSES WILL TAKE YOU RIGHT INTO THE PARK, AND WE WILL TELL YOU WHERE TO MEET THE BUS AFTERWARDS.</a:t>
            </a:r>
          </a:p>
          <a:p>
            <a:pPr marL="690882" lvl="1" indent="-345441" algn="l">
              <a:lnSpc>
                <a:spcPts val="5888"/>
              </a:lnSpc>
              <a:buFont typeface="Arial"/>
              <a:buChar char="•"/>
            </a:pPr>
            <a:r>
              <a:rPr lang="en-US" sz="3200" spc="-64">
                <a:solidFill>
                  <a:srgbClr val="FFFFFF"/>
                </a:solidFill>
                <a:latin typeface="Nunito Bold"/>
                <a:ea typeface="Nunito Bold"/>
                <a:cs typeface="Nunito Bold"/>
                <a:sym typeface="Nunito Bold"/>
              </a:rPr>
              <a:t>YOU ARE EXPECTED TO REMAIN PROPERLY DRESSED THROUGHOUT THE NIGHT.</a:t>
            </a:r>
          </a:p>
          <a:p>
            <a:pPr marL="690882" lvl="1" indent="-345441" algn="l">
              <a:lnSpc>
                <a:spcPts val="5888"/>
              </a:lnSpc>
              <a:buFont typeface="Arial"/>
              <a:buChar char="•"/>
            </a:pPr>
            <a:r>
              <a:rPr lang="en-US" sz="3200" spc="-64">
                <a:solidFill>
                  <a:srgbClr val="FFFFFF"/>
                </a:solidFill>
                <a:latin typeface="Nunito Bold"/>
                <a:ea typeface="Nunito Bold"/>
                <a:cs typeface="Nunito Bold"/>
                <a:sym typeface="Nunito Bold"/>
              </a:rPr>
              <a:t>CHAPERONE HEADQUARTERS ARE LOCATED AT A PRE-DETERMINED AREA OF THE PARK. RMSH CHAPERONES MAY NOT BE THERE, BUT IF YOU HAVE ANY QUESTIONS, PLEASE USE THE FACILITIES FOR ASSISTANCE.</a:t>
            </a:r>
          </a:p>
          <a:p>
            <a:pPr algn="l">
              <a:lnSpc>
                <a:spcPts val="4783"/>
              </a:lnSpc>
            </a:pPr>
            <a:endParaRPr lang="en-US" sz="3200" spc="-64">
              <a:solidFill>
                <a:srgbClr val="FFFFFF"/>
              </a:solidFill>
              <a:latin typeface="Nunito Bold"/>
              <a:ea typeface="Nunito Bold"/>
              <a:cs typeface="Nunito Bold"/>
              <a:sym typeface="Nunito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692590" y="-1721047"/>
            <a:ext cx="16230600" cy="23438613"/>
          </a:xfrm>
          <a:prstGeom prst="rect">
            <a:avLst/>
          </a:prstGeom>
          <a:solidFill>
            <a:srgbClr val="2733B7"/>
          </a:solidFill>
        </p:spPr>
        <p:txBody>
          <a:bodyPr/>
          <a:lstStyle/>
          <a:p>
            <a:endParaRPr lang="en-US"/>
          </a:p>
        </p:txBody>
      </p:sp>
      <p:sp>
        <p:nvSpPr>
          <p:cNvPr id="3" name="AutoShape 3"/>
          <p:cNvSpPr/>
          <p:nvPr/>
        </p:nvSpPr>
        <p:spPr>
          <a:xfrm rot="-9216785">
            <a:off x="-15227047" y="-7275749"/>
            <a:ext cx="16230600" cy="23438613"/>
          </a:xfrm>
          <a:prstGeom prst="rect">
            <a:avLst/>
          </a:prstGeom>
          <a:solidFill>
            <a:srgbClr val="FFFFFF"/>
          </a:solidFill>
        </p:spPr>
        <p:txBody>
          <a:bodyPr/>
          <a:lstStyle/>
          <a:p>
            <a:endParaRPr lang="en-US"/>
          </a:p>
        </p:txBody>
      </p:sp>
      <p:grpSp>
        <p:nvGrpSpPr>
          <p:cNvPr id="4" name="Group 4"/>
          <p:cNvGrpSpPr/>
          <p:nvPr/>
        </p:nvGrpSpPr>
        <p:grpSpPr>
          <a:xfrm rot="-9136733">
            <a:off x="7239777" y="5941972"/>
            <a:ext cx="3159651" cy="9960471"/>
            <a:chOff x="0" y="0"/>
            <a:chExt cx="2354580" cy="7422569"/>
          </a:xfrm>
        </p:grpSpPr>
        <p:sp>
          <p:nvSpPr>
            <p:cNvPr id="5" name="Freeform 5"/>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6" name="Group 6"/>
          <p:cNvGrpSpPr/>
          <p:nvPr/>
        </p:nvGrpSpPr>
        <p:grpSpPr>
          <a:xfrm rot="-9136733">
            <a:off x="-1579825" y="8424821"/>
            <a:ext cx="3159651" cy="9960471"/>
            <a:chOff x="0" y="0"/>
            <a:chExt cx="2354580" cy="7422569"/>
          </a:xfrm>
        </p:grpSpPr>
        <p:sp>
          <p:nvSpPr>
            <p:cNvPr id="7" name="Freeform 7"/>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8" name="Group 8"/>
          <p:cNvGrpSpPr/>
          <p:nvPr/>
        </p:nvGrpSpPr>
        <p:grpSpPr>
          <a:xfrm rot="1623254">
            <a:off x="16771966" y="-6055230"/>
            <a:ext cx="2274577" cy="7170369"/>
            <a:chOff x="0" y="0"/>
            <a:chExt cx="2354580" cy="7422569"/>
          </a:xfrm>
        </p:grpSpPr>
        <p:sp>
          <p:nvSpPr>
            <p:cNvPr id="9" name="Freeform 9"/>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10" name="TextBox 10"/>
          <p:cNvSpPr txBox="1"/>
          <p:nvPr/>
        </p:nvSpPr>
        <p:spPr>
          <a:xfrm>
            <a:off x="3870478" y="1314450"/>
            <a:ext cx="12107315" cy="901442"/>
          </a:xfrm>
          <a:prstGeom prst="rect">
            <a:avLst/>
          </a:prstGeom>
        </p:spPr>
        <p:txBody>
          <a:bodyPr lIns="0" tIns="0" rIns="0" bIns="0" rtlCol="0" anchor="t">
            <a:spAutoFit/>
          </a:bodyPr>
          <a:lstStyle/>
          <a:p>
            <a:pPr marL="0" lvl="0" indent="0" algn="l">
              <a:lnSpc>
                <a:spcPts val="6453"/>
              </a:lnSpc>
              <a:spcBef>
                <a:spcPct val="0"/>
              </a:spcBef>
            </a:pPr>
            <a:r>
              <a:rPr lang="en-US" sz="7418" b="1" spc="-148">
                <a:solidFill>
                  <a:srgbClr val="FFFFFF"/>
                </a:solidFill>
                <a:latin typeface="Nunito Bold Bold"/>
                <a:ea typeface="Nunito Bold Bold"/>
                <a:cs typeface="Nunito Bold Bold"/>
                <a:sym typeface="Nunito Bold Bold"/>
              </a:rPr>
              <a:t>THINGS TO KEEP IN MIND</a:t>
            </a:r>
          </a:p>
        </p:txBody>
      </p:sp>
      <p:sp>
        <p:nvSpPr>
          <p:cNvPr id="11" name="TextBox 11"/>
          <p:cNvSpPr txBox="1"/>
          <p:nvPr/>
        </p:nvSpPr>
        <p:spPr>
          <a:xfrm>
            <a:off x="3918103" y="2270636"/>
            <a:ext cx="12788885" cy="7521486"/>
          </a:xfrm>
          <a:prstGeom prst="rect">
            <a:avLst/>
          </a:prstGeom>
        </p:spPr>
        <p:txBody>
          <a:bodyPr lIns="0" tIns="0" rIns="0" bIns="0" rtlCol="0" anchor="t">
            <a:spAutoFit/>
          </a:bodyPr>
          <a:lstStyle/>
          <a:p>
            <a:pPr algn="l">
              <a:lnSpc>
                <a:spcPts val="5459"/>
              </a:lnSpc>
              <a:spcBef>
                <a:spcPct val="0"/>
              </a:spcBef>
            </a:pPr>
            <a:r>
              <a:rPr lang="en-US" sz="3899" b="1" spc="-77">
                <a:solidFill>
                  <a:srgbClr val="EFB92D"/>
                </a:solidFill>
                <a:latin typeface="Nunito Bold Bold"/>
                <a:ea typeface="Nunito Bold Bold"/>
                <a:cs typeface="Nunito Bold Bold"/>
                <a:sym typeface="Nunito Bold Bold"/>
              </a:rPr>
              <a:t>GRAD BASH IS A SCHOOL FUNCTION</a:t>
            </a:r>
          </a:p>
          <a:p>
            <a:pPr algn="l">
              <a:lnSpc>
                <a:spcPts val="5459"/>
              </a:lnSpc>
              <a:spcBef>
                <a:spcPct val="0"/>
              </a:spcBef>
            </a:pPr>
            <a:r>
              <a:rPr lang="en-US" sz="3899" spc="-77">
                <a:solidFill>
                  <a:srgbClr val="FFFFFF"/>
                </a:solidFill>
                <a:latin typeface="Nunito Bold"/>
                <a:ea typeface="Nunito Bold"/>
                <a:cs typeface="Nunito Bold"/>
                <a:sym typeface="Nunito Bold"/>
              </a:rPr>
              <a:t>From the time you arrive at RMSH, Saturday morning, until the time return to RMSH on Sunday Morning.</a:t>
            </a:r>
          </a:p>
          <a:p>
            <a:pPr algn="l">
              <a:lnSpc>
                <a:spcPts val="5459"/>
              </a:lnSpc>
              <a:spcBef>
                <a:spcPct val="0"/>
              </a:spcBef>
            </a:pPr>
            <a:endParaRPr lang="en-US" sz="3899" spc="-77">
              <a:solidFill>
                <a:srgbClr val="FFFFFF"/>
              </a:solidFill>
              <a:latin typeface="Nunito Bold"/>
              <a:ea typeface="Nunito Bold"/>
              <a:cs typeface="Nunito Bold"/>
              <a:sym typeface="Nunito Bold"/>
            </a:endParaRPr>
          </a:p>
          <a:p>
            <a:pPr algn="l">
              <a:lnSpc>
                <a:spcPts val="5459"/>
              </a:lnSpc>
              <a:spcBef>
                <a:spcPct val="0"/>
              </a:spcBef>
            </a:pPr>
            <a:r>
              <a:rPr lang="en-US" sz="3899" b="1" spc="-77">
                <a:solidFill>
                  <a:srgbClr val="EFB92D"/>
                </a:solidFill>
                <a:latin typeface="Nunito Bold Bold"/>
                <a:ea typeface="Nunito Bold Bold"/>
                <a:cs typeface="Nunito Bold Bold"/>
                <a:sym typeface="Nunito Bold Bold"/>
              </a:rPr>
              <a:t>RULES</a:t>
            </a:r>
          </a:p>
          <a:p>
            <a:pPr algn="l">
              <a:lnSpc>
                <a:spcPts val="5459"/>
              </a:lnSpc>
              <a:spcBef>
                <a:spcPct val="0"/>
              </a:spcBef>
            </a:pPr>
            <a:r>
              <a:rPr lang="en-US" sz="3899" spc="-77">
                <a:solidFill>
                  <a:srgbClr val="FFFFFF"/>
                </a:solidFill>
                <a:latin typeface="Nunito Bold"/>
                <a:ea typeface="Nunito Bold"/>
                <a:cs typeface="Nunito Bold"/>
                <a:sym typeface="Nunito Bold"/>
              </a:rPr>
              <a:t>Rules are set to protect you and keep you and others safe, NOT to prevent you from having fun.</a:t>
            </a:r>
          </a:p>
          <a:p>
            <a:pPr algn="l">
              <a:lnSpc>
                <a:spcPts val="5459"/>
              </a:lnSpc>
              <a:spcBef>
                <a:spcPct val="0"/>
              </a:spcBef>
            </a:pPr>
            <a:endParaRPr lang="en-US" sz="3899" spc="-77">
              <a:solidFill>
                <a:srgbClr val="FFFFFF"/>
              </a:solidFill>
              <a:latin typeface="Nunito Bold"/>
              <a:ea typeface="Nunito Bold"/>
              <a:cs typeface="Nunito Bold"/>
              <a:sym typeface="Nunito Bold"/>
            </a:endParaRPr>
          </a:p>
          <a:p>
            <a:pPr algn="l">
              <a:lnSpc>
                <a:spcPts val="5459"/>
              </a:lnSpc>
              <a:spcBef>
                <a:spcPct val="0"/>
              </a:spcBef>
            </a:pPr>
            <a:r>
              <a:rPr lang="en-US" sz="3899" b="1" spc="-77">
                <a:solidFill>
                  <a:srgbClr val="EFB92D"/>
                </a:solidFill>
                <a:latin typeface="Nunito Bold Bold"/>
                <a:ea typeface="Nunito Bold Bold"/>
                <a:cs typeface="Nunito Bold Bold"/>
                <a:sym typeface="Nunito Bold Bold"/>
              </a:rPr>
              <a:t>CHOICES</a:t>
            </a:r>
          </a:p>
          <a:p>
            <a:pPr algn="just">
              <a:lnSpc>
                <a:spcPts val="5459"/>
              </a:lnSpc>
              <a:spcBef>
                <a:spcPct val="0"/>
              </a:spcBef>
            </a:pPr>
            <a:r>
              <a:rPr lang="en-US" sz="3899" spc="-77">
                <a:solidFill>
                  <a:srgbClr val="FFFFFF"/>
                </a:solidFill>
                <a:latin typeface="Nunito Bold"/>
                <a:ea typeface="Nunito Bold"/>
                <a:cs typeface="Nunito Bold"/>
                <a:sym typeface="Nunito Bold"/>
              </a:rPr>
              <a:t>Some bad decision can have repercussions that will last the rest of your life.</a:t>
            </a:r>
          </a:p>
        </p:txBody>
      </p:sp>
      <p:sp>
        <p:nvSpPr>
          <p:cNvPr id="12" name="Freeform 12"/>
          <p:cNvSpPr/>
          <p:nvPr/>
        </p:nvSpPr>
        <p:spPr>
          <a:xfrm>
            <a:off x="0" y="0"/>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grpSp>
        <p:nvGrpSpPr>
          <p:cNvPr id="2" name="Group 2"/>
          <p:cNvGrpSpPr/>
          <p:nvPr/>
        </p:nvGrpSpPr>
        <p:grpSpPr>
          <a:xfrm rot="1663266">
            <a:off x="8533152" y="-5161047"/>
            <a:ext cx="3159651" cy="9960471"/>
            <a:chOff x="0" y="0"/>
            <a:chExt cx="2354580" cy="7422569"/>
          </a:xfrm>
        </p:grpSpPr>
        <p:sp>
          <p:nvSpPr>
            <p:cNvPr id="3" name="Freeform 3"/>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4" name="TextBox 4"/>
          <p:cNvSpPr txBox="1"/>
          <p:nvPr/>
        </p:nvSpPr>
        <p:spPr>
          <a:xfrm>
            <a:off x="3660290" y="669426"/>
            <a:ext cx="10967419" cy="918572"/>
          </a:xfrm>
          <a:prstGeom prst="rect">
            <a:avLst/>
          </a:prstGeom>
        </p:spPr>
        <p:txBody>
          <a:bodyPr lIns="0" tIns="0" rIns="0" bIns="0" rtlCol="0" anchor="t">
            <a:spAutoFit/>
          </a:bodyPr>
          <a:lstStyle/>
          <a:p>
            <a:pPr algn="l">
              <a:lnSpc>
                <a:spcPts val="6983"/>
              </a:lnSpc>
            </a:pPr>
            <a:r>
              <a:rPr lang="en-US" sz="7126" b="1" spc="-142">
                <a:solidFill>
                  <a:srgbClr val="FFFFFF"/>
                </a:solidFill>
                <a:latin typeface="Nunito Bold Bold"/>
                <a:ea typeface="Nunito Bold Bold"/>
                <a:cs typeface="Nunito Bold Bold"/>
                <a:sym typeface="Nunito Bold Bold"/>
              </a:rPr>
              <a:t>AT GRAD BASH (CONT.)</a:t>
            </a:r>
          </a:p>
        </p:txBody>
      </p:sp>
      <p:sp>
        <p:nvSpPr>
          <p:cNvPr id="5" name="TextBox 5"/>
          <p:cNvSpPr txBox="1"/>
          <p:nvPr/>
        </p:nvSpPr>
        <p:spPr>
          <a:xfrm>
            <a:off x="-57150" y="1659504"/>
            <a:ext cx="18288000" cy="8290435"/>
          </a:xfrm>
          <a:prstGeom prst="rect">
            <a:avLst/>
          </a:prstGeom>
        </p:spPr>
        <p:txBody>
          <a:bodyPr lIns="0" tIns="0" rIns="0" bIns="0" rtlCol="0" anchor="t">
            <a:spAutoFit/>
          </a:bodyPr>
          <a:lstStyle/>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GRAD BASH ALLOWS YOU FULL ACCESS TO BOTH UNIVERSAL STUDIOS AND ISLANDS OF ADVENTURE.</a:t>
            </a:r>
          </a:p>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City Walk is NOT open to YOU. </a:t>
            </a:r>
          </a:p>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Universal Hosts/Hostesses will be stationed throughout the exit route to answer questions and direct attendees to the correct locations.</a:t>
            </a:r>
          </a:p>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Your wristband also tells you which exit you should take. </a:t>
            </a:r>
            <a:r>
              <a:rPr lang="en-US" sz="3199" b="1" spc="-63">
                <a:solidFill>
                  <a:srgbClr val="EFB92D"/>
                </a:solidFill>
                <a:latin typeface="Nunito Bold Bold"/>
                <a:ea typeface="Nunito Bold Bold"/>
                <a:cs typeface="Nunito Bold Bold"/>
                <a:sym typeface="Nunito Bold Bold"/>
              </a:rPr>
              <a:t>PURPLE PARKING LOT </a:t>
            </a:r>
            <a:r>
              <a:rPr lang="en-US" sz="3199" spc="-63">
                <a:solidFill>
                  <a:srgbClr val="FFFFFF"/>
                </a:solidFill>
                <a:latin typeface="Nunito Bold"/>
                <a:ea typeface="Nunito Bold"/>
                <a:cs typeface="Nunito Bold"/>
                <a:sym typeface="Nunito Bold"/>
              </a:rPr>
              <a:t>. If you leave through the wrong exit, you will be walking for MILES. </a:t>
            </a:r>
          </a:p>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You should be at the meeting location by 12:45 am. (MINION LAND - BAKE MY WAY) Do not keep others waiting. Failure to be on time may jeopardize future participation in school activities. (PROM)</a:t>
            </a:r>
          </a:p>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Make a bathroom stop before leaving the park around 12:30 am. </a:t>
            </a:r>
          </a:p>
          <a:p>
            <a:pPr marL="690874" lvl="1" indent="-345437" algn="l">
              <a:lnSpc>
                <a:spcPts val="5535"/>
              </a:lnSpc>
              <a:buFont typeface="Arial"/>
              <a:buChar char="•"/>
            </a:pPr>
            <a:r>
              <a:rPr lang="en-US" sz="3199" spc="-63">
                <a:solidFill>
                  <a:srgbClr val="FFFFFF"/>
                </a:solidFill>
                <a:latin typeface="Nunito Bold"/>
                <a:ea typeface="Nunito Bold"/>
                <a:cs typeface="Nunito Bold"/>
                <a:sym typeface="Nunito Bold"/>
              </a:rPr>
              <a:t>Do not use the bus restroom.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172700" y="-3885917"/>
            <a:ext cx="16230600" cy="23438613"/>
          </a:xfrm>
          <a:prstGeom prst="rect">
            <a:avLst/>
          </a:prstGeom>
          <a:solidFill>
            <a:srgbClr val="2733B7"/>
          </a:solidFill>
        </p:spPr>
        <p:txBody>
          <a:bodyPr/>
          <a:lstStyle/>
          <a:p>
            <a:endParaRPr lang="en-US"/>
          </a:p>
        </p:txBody>
      </p:sp>
      <p:sp>
        <p:nvSpPr>
          <p:cNvPr id="3" name="AutoShape 3"/>
          <p:cNvSpPr/>
          <p:nvPr/>
        </p:nvSpPr>
        <p:spPr>
          <a:xfrm rot="-9216785">
            <a:off x="-15906403" y="-7180356"/>
            <a:ext cx="16230600" cy="23438613"/>
          </a:xfrm>
          <a:prstGeom prst="rect">
            <a:avLst/>
          </a:prstGeom>
          <a:solidFill>
            <a:srgbClr val="FFFFFF"/>
          </a:solidFill>
        </p:spPr>
        <p:txBody>
          <a:bodyPr/>
          <a:lstStyle/>
          <a:p>
            <a:endParaRPr lang="en-US"/>
          </a:p>
        </p:txBody>
      </p:sp>
      <p:grpSp>
        <p:nvGrpSpPr>
          <p:cNvPr id="4" name="Group 4"/>
          <p:cNvGrpSpPr/>
          <p:nvPr/>
        </p:nvGrpSpPr>
        <p:grpSpPr>
          <a:xfrm rot="-9136733">
            <a:off x="5808655" y="7996654"/>
            <a:ext cx="3159651" cy="9960471"/>
            <a:chOff x="0" y="0"/>
            <a:chExt cx="2354580" cy="7422569"/>
          </a:xfrm>
        </p:grpSpPr>
        <p:sp>
          <p:nvSpPr>
            <p:cNvPr id="5" name="Freeform 5"/>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6" name="Group 6"/>
          <p:cNvGrpSpPr/>
          <p:nvPr/>
        </p:nvGrpSpPr>
        <p:grpSpPr>
          <a:xfrm rot="-9136733">
            <a:off x="-3044938" y="4892167"/>
            <a:ext cx="3159651" cy="9960471"/>
            <a:chOff x="0" y="0"/>
            <a:chExt cx="2354580" cy="7422569"/>
          </a:xfrm>
        </p:grpSpPr>
        <p:sp>
          <p:nvSpPr>
            <p:cNvPr id="7" name="Freeform 7"/>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8" name="Group 8"/>
          <p:cNvGrpSpPr/>
          <p:nvPr/>
        </p:nvGrpSpPr>
        <p:grpSpPr>
          <a:xfrm rot="1623254">
            <a:off x="16848771" y="-5228579"/>
            <a:ext cx="2274577" cy="7170369"/>
            <a:chOff x="0" y="0"/>
            <a:chExt cx="2354580" cy="7422569"/>
          </a:xfrm>
        </p:grpSpPr>
        <p:sp>
          <p:nvSpPr>
            <p:cNvPr id="9" name="Freeform 9"/>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10" name="AutoShape 10"/>
          <p:cNvSpPr/>
          <p:nvPr/>
        </p:nvSpPr>
        <p:spPr>
          <a:xfrm>
            <a:off x="10992501" y="7833389"/>
            <a:ext cx="4704185" cy="0"/>
          </a:xfrm>
          <a:prstGeom prst="line">
            <a:avLst/>
          </a:prstGeom>
          <a:ln w="95250" cap="flat">
            <a:solidFill>
              <a:srgbClr val="EFB92D"/>
            </a:solidFill>
            <a:prstDash val="solid"/>
            <a:headEnd type="none" w="sm" len="sm"/>
            <a:tailEnd type="none" w="sm" len="sm"/>
          </a:ln>
        </p:spPr>
        <p:txBody>
          <a:bodyPr/>
          <a:lstStyle/>
          <a:p>
            <a:endParaRPr lang="en-US"/>
          </a:p>
        </p:txBody>
      </p:sp>
      <p:sp>
        <p:nvSpPr>
          <p:cNvPr id="11" name="TextBox 11"/>
          <p:cNvSpPr txBox="1"/>
          <p:nvPr/>
        </p:nvSpPr>
        <p:spPr>
          <a:xfrm>
            <a:off x="3111691" y="1123095"/>
            <a:ext cx="12658552" cy="1882770"/>
          </a:xfrm>
          <a:prstGeom prst="rect">
            <a:avLst/>
          </a:prstGeom>
        </p:spPr>
        <p:txBody>
          <a:bodyPr lIns="0" tIns="0" rIns="0" bIns="0" rtlCol="0" anchor="t">
            <a:spAutoFit/>
          </a:bodyPr>
          <a:lstStyle/>
          <a:p>
            <a:pPr algn="ctr">
              <a:lnSpc>
                <a:spcPts val="7238"/>
              </a:lnSpc>
            </a:pPr>
            <a:r>
              <a:rPr lang="en-US" sz="7386" b="1" spc="-147">
                <a:solidFill>
                  <a:srgbClr val="FFFFFF"/>
                </a:solidFill>
                <a:latin typeface="Nunito Bold Bold"/>
                <a:ea typeface="Nunito Bold Bold"/>
                <a:cs typeface="Nunito Bold Bold"/>
                <a:sym typeface="Nunito Bold Bold"/>
              </a:rPr>
              <a:t>GRAD BASH DRESS CODE AGREEMENT </a:t>
            </a:r>
          </a:p>
        </p:txBody>
      </p:sp>
      <p:sp>
        <p:nvSpPr>
          <p:cNvPr id="12" name="TextBox 12"/>
          <p:cNvSpPr txBox="1"/>
          <p:nvPr/>
        </p:nvSpPr>
        <p:spPr>
          <a:xfrm>
            <a:off x="8491735" y="4435399"/>
            <a:ext cx="9705717" cy="3248657"/>
          </a:xfrm>
          <a:prstGeom prst="rect">
            <a:avLst/>
          </a:prstGeom>
        </p:spPr>
        <p:txBody>
          <a:bodyPr lIns="0" tIns="0" rIns="0" bIns="0" rtlCol="0" anchor="t">
            <a:spAutoFit/>
          </a:bodyPr>
          <a:lstStyle/>
          <a:p>
            <a:pPr algn="ctr">
              <a:lnSpc>
                <a:spcPts val="6369"/>
              </a:lnSpc>
            </a:pPr>
            <a:r>
              <a:rPr lang="en-US" sz="6499" spc="-129">
                <a:solidFill>
                  <a:srgbClr val="FFFFFF"/>
                </a:solidFill>
                <a:latin typeface="Nunito Bold"/>
                <a:ea typeface="Nunito Bold"/>
                <a:cs typeface="Nunito Bold"/>
                <a:sym typeface="Nunito Bold"/>
              </a:rPr>
              <a:t>AGREEMENT IS DUE </a:t>
            </a:r>
          </a:p>
          <a:p>
            <a:pPr algn="ctr">
              <a:lnSpc>
                <a:spcPts val="6369"/>
              </a:lnSpc>
            </a:pPr>
            <a:r>
              <a:rPr lang="en-US" sz="6499" spc="-129">
                <a:solidFill>
                  <a:srgbClr val="FFFFFF"/>
                </a:solidFill>
                <a:latin typeface="Nunito Bold"/>
                <a:ea typeface="Nunito Bold"/>
                <a:cs typeface="Nunito Bold"/>
                <a:sym typeface="Nunito Bold"/>
              </a:rPr>
              <a:t>BY MARCH 14TH, BEFORE YOU SELECT YOUR BUS.</a:t>
            </a:r>
          </a:p>
        </p:txBody>
      </p:sp>
      <p:sp>
        <p:nvSpPr>
          <p:cNvPr id="13" name="Freeform 13"/>
          <p:cNvSpPr/>
          <p:nvPr/>
        </p:nvSpPr>
        <p:spPr>
          <a:xfrm>
            <a:off x="0" y="0"/>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
        <p:nvSpPr>
          <p:cNvPr id="14" name="Freeform 14"/>
          <p:cNvSpPr/>
          <p:nvPr/>
        </p:nvSpPr>
        <p:spPr>
          <a:xfrm>
            <a:off x="3111691" y="3936704"/>
            <a:ext cx="4560895" cy="4560895"/>
          </a:xfrm>
          <a:custGeom>
            <a:avLst/>
            <a:gdLst/>
            <a:ahLst/>
            <a:cxnLst/>
            <a:rect l="l" t="t" r="r" b="b"/>
            <a:pathLst>
              <a:path w="4560895" h="4560895">
                <a:moveTo>
                  <a:pt x="0" y="0"/>
                </a:moveTo>
                <a:lnTo>
                  <a:pt x="4560894" y="0"/>
                </a:lnTo>
                <a:lnTo>
                  <a:pt x="4560894" y="4560895"/>
                </a:lnTo>
                <a:lnTo>
                  <a:pt x="0" y="456089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172700" y="-3885917"/>
            <a:ext cx="16230600" cy="23438613"/>
          </a:xfrm>
          <a:prstGeom prst="rect">
            <a:avLst/>
          </a:prstGeom>
          <a:solidFill>
            <a:srgbClr val="2733B7"/>
          </a:solidFill>
        </p:spPr>
        <p:txBody>
          <a:bodyPr/>
          <a:lstStyle/>
          <a:p>
            <a:endParaRPr lang="en-US"/>
          </a:p>
        </p:txBody>
      </p:sp>
      <p:sp>
        <p:nvSpPr>
          <p:cNvPr id="3" name="AutoShape 3"/>
          <p:cNvSpPr/>
          <p:nvPr/>
        </p:nvSpPr>
        <p:spPr>
          <a:xfrm rot="-9216785">
            <a:off x="-15906403" y="-7180356"/>
            <a:ext cx="16230600" cy="23438613"/>
          </a:xfrm>
          <a:prstGeom prst="rect">
            <a:avLst/>
          </a:prstGeom>
          <a:solidFill>
            <a:srgbClr val="FFFFFF"/>
          </a:solidFill>
        </p:spPr>
        <p:txBody>
          <a:bodyPr/>
          <a:lstStyle/>
          <a:p>
            <a:endParaRPr lang="en-US"/>
          </a:p>
        </p:txBody>
      </p:sp>
      <p:grpSp>
        <p:nvGrpSpPr>
          <p:cNvPr id="4" name="Group 4"/>
          <p:cNvGrpSpPr/>
          <p:nvPr/>
        </p:nvGrpSpPr>
        <p:grpSpPr>
          <a:xfrm rot="-9136733">
            <a:off x="5808655" y="7996654"/>
            <a:ext cx="3159651" cy="9960471"/>
            <a:chOff x="0" y="0"/>
            <a:chExt cx="2354580" cy="7422569"/>
          </a:xfrm>
        </p:grpSpPr>
        <p:sp>
          <p:nvSpPr>
            <p:cNvPr id="5" name="Freeform 5"/>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6" name="Group 6"/>
          <p:cNvGrpSpPr/>
          <p:nvPr/>
        </p:nvGrpSpPr>
        <p:grpSpPr>
          <a:xfrm rot="-9136733">
            <a:off x="-3044938" y="4892167"/>
            <a:ext cx="3159651" cy="9960471"/>
            <a:chOff x="0" y="0"/>
            <a:chExt cx="2354580" cy="7422569"/>
          </a:xfrm>
        </p:grpSpPr>
        <p:sp>
          <p:nvSpPr>
            <p:cNvPr id="7" name="Freeform 7"/>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8" name="Group 8"/>
          <p:cNvGrpSpPr/>
          <p:nvPr/>
        </p:nvGrpSpPr>
        <p:grpSpPr>
          <a:xfrm rot="1623254">
            <a:off x="17150711" y="-5627478"/>
            <a:ext cx="2274577" cy="7170369"/>
            <a:chOff x="0" y="0"/>
            <a:chExt cx="2354580" cy="7422569"/>
          </a:xfrm>
        </p:grpSpPr>
        <p:sp>
          <p:nvSpPr>
            <p:cNvPr id="9" name="Freeform 9"/>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10" name="TextBox 10"/>
          <p:cNvSpPr txBox="1"/>
          <p:nvPr/>
        </p:nvSpPr>
        <p:spPr>
          <a:xfrm>
            <a:off x="2253035" y="506147"/>
            <a:ext cx="15006265" cy="9442456"/>
          </a:xfrm>
          <a:prstGeom prst="rect">
            <a:avLst/>
          </a:prstGeom>
        </p:spPr>
        <p:txBody>
          <a:bodyPr lIns="0" tIns="0" rIns="0" bIns="0" rtlCol="0" anchor="t">
            <a:spAutoFit/>
          </a:bodyPr>
          <a:lstStyle/>
          <a:p>
            <a:pPr algn="ctr">
              <a:lnSpc>
                <a:spcPts val="6579"/>
              </a:lnSpc>
              <a:spcBef>
                <a:spcPct val="0"/>
              </a:spcBef>
            </a:pPr>
            <a:r>
              <a:rPr lang="en-US" sz="4699" b="1" spc="-93">
                <a:solidFill>
                  <a:srgbClr val="FFFFFF"/>
                </a:solidFill>
                <a:latin typeface="Nunito Bold Bold"/>
                <a:ea typeface="Nunito Bold Bold"/>
                <a:cs typeface="Nunito Bold Bold"/>
                <a:sym typeface="Nunito Bold Bold"/>
              </a:rPr>
              <a:t>ROBERT MORGAN SENIOR HIGH SCHOOL</a:t>
            </a:r>
          </a:p>
          <a:p>
            <a:pPr algn="ctr">
              <a:lnSpc>
                <a:spcPts val="6299"/>
              </a:lnSpc>
              <a:spcBef>
                <a:spcPct val="0"/>
              </a:spcBef>
            </a:pPr>
            <a:r>
              <a:rPr lang="en-US" sz="4499" b="1" spc="-89">
                <a:solidFill>
                  <a:srgbClr val="FFFFFF"/>
                </a:solidFill>
                <a:latin typeface="Nunito Bold Bold"/>
                <a:ea typeface="Nunito Bold Bold"/>
                <a:cs typeface="Nunito Bold Bold"/>
                <a:sym typeface="Nunito Bold Bold"/>
              </a:rPr>
              <a:t>GRAD BASH 2025</a:t>
            </a:r>
          </a:p>
          <a:p>
            <a:pPr algn="ctr">
              <a:lnSpc>
                <a:spcPts val="6299"/>
              </a:lnSpc>
              <a:spcBef>
                <a:spcPct val="0"/>
              </a:spcBef>
            </a:pPr>
            <a:r>
              <a:rPr lang="en-US" sz="4499" b="1" spc="-89">
                <a:solidFill>
                  <a:srgbClr val="FFFFFF"/>
                </a:solidFill>
                <a:latin typeface="Nunito Bold Bold"/>
                <a:ea typeface="Nunito Bold Bold"/>
                <a:cs typeface="Nunito Bold Bold"/>
                <a:sym typeface="Nunito Bold Bold"/>
              </a:rPr>
              <a:t>SATURDAY, APRIL 5TH</a:t>
            </a:r>
          </a:p>
          <a:p>
            <a:pPr algn="ctr">
              <a:lnSpc>
                <a:spcPts val="4199"/>
              </a:lnSpc>
              <a:spcBef>
                <a:spcPct val="0"/>
              </a:spcBef>
            </a:pPr>
            <a:endParaRPr lang="en-US" sz="4499" b="1" spc="-89">
              <a:solidFill>
                <a:srgbClr val="FFFFFF"/>
              </a:solidFill>
              <a:latin typeface="Nunito Bold Bold"/>
              <a:ea typeface="Nunito Bold Bold"/>
              <a:cs typeface="Nunito Bold Bold"/>
              <a:sym typeface="Nunito Bold Bold"/>
            </a:endParaRPr>
          </a:p>
          <a:p>
            <a:pPr algn="ctr">
              <a:lnSpc>
                <a:spcPts val="4899"/>
              </a:lnSpc>
              <a:spcBef>
                <a:spcPct val="0"/>
              </a:spcBef>
            </a:pPr>
            <a:r>
              <a:rPr lang="en-US" sz="3499" spc="-69">
                <a:solidFill>
                  <a:srgbClr val="FFFFFF"/>
                </a:solidFill>
                <a:latin typeface="Nunito Bold"/>
                <a:ea typeface="Nunito Bold"/>
                <a:cs typeface="Nunito Bold"/>
                <a:sym typeface="Nunito Bold"/>
              </a:rPr>
              <a:t>IT’S </a:t>
            </a:r>
            <a:r>
              <a:rPr lang="en-US" sz="3499" b="1" spc="-69">
                <a:solidFill>
                  <a:srgbClr val="EFB92D"/>
                </a:solidFill>
                <a:latin typeface="Nunito Bold Bold"/>
                <a:ea typeface="Nunito Bold Bold"/>
                <a:cs typeface="Nunito Bold Bold"/>
                <a:sym typeface="Nunito Bold Bold"/>
              </a:rPr>
              <a:t>YOUR </a:t>
            </a:r>
            <a:r>
              <a:rPr lang="en-US" sz="3499" spc="-69">
                <a:solidFill>
                  <a:srgbClr val="FFFFFF"/>
                </a:solidFill>
                <a:latin typeface="Nunito Bold"/>
                <a:ea typeface="Nunito Bold"/>
                <a:cs typeface="Nunito Bold"/>
                <a:sym typeface="Nunito Bold"/>
              </a:rPr>
              <a:t>NIGHT!</a:t>
            </a:r>
          </a:p>
          <a:p>
            <a:pPr algn="ctr">
              <a:lnSpc>
                <a:spcPts val="4899"/>
              </a:lnSpc>
              <a:spcBef>
                <a:spcPct val="0"/>
              </a:spcBef>
            </a:pPr>
            <a:endParaRPr lang="en-US" sz="3499" spc="-69">
              <a:solidFill>
                <a:srgbClr val="FFFFFF"/>
              </a:solidFill>
              <a:latin typeface="Nunito Bold"/>
              <a:ea typeface="Nunito Bold"/>
              <a:cs typeface="Nunito Bold"/>
              <a:sym typeface="Nunito Bold"/>
            </a:endParaRPr>
          </a:p>
          <a:p>
            <a:pPr algn="ctr">
              <a:lnSpc>
                <a:spcPts val="4899"/>
              </a:lnSpc>
              <a:spcBef>
                <a:spcPct val="0"/>
              </a:spcBef>
            </a:pPr>
            <a:r>
              <a:rPr lang="en-US" sz="3499" spc="-69">
                <a:solidFill>
                  <a:srgbClr val="FFFFFF"/>
                </a:solidFill>
                <a:latin typeface="Nunito Bold"/>
                <a:ea typeface="Nunito Bold"/>
                <a:cs typeface="Nunito Bold"/>
                <a:sym typeface="Nunito Bold"/>
              </a:rPr>
              <a:t>IT’S</a:t>
            </a:r>
            <a:r>
              <a:rPr lang="en-US" sz="3499" b="1" spc="-69">
                <a:solidFill>
                  <a:srgbClr val="EFB92D"/>
                </a:solidFill>
                <a:latin typeface="Nunito Bold Bold"/>
                <a:ea typeface="Nunito Bold Bold"/>
                <a:cs typeface="Nunito Bold Bold"/>
                <a:sym typeface="Nunito Bold Bold"/>
              </a:rPr>
              <a:t> YOUR</a:t>
            </a:r>
            <a:r>
              <a:rPr lang="en-US" sz="3499" spc="-69">
                <a:solidFill>
                  <a:srgbClr val="FFFFFF"/>
                </a:solidFill>
                <a:latin typeface="Nunito Bold"/>
                <a:ea typeface="Nunito Bold"/>
                <a:cs typeface="Nunito Bold"/>
                <a:sym typeface="Nunito Bold"/>
              </a:rPr>
              <a:t> FUN!</a:t>
            </a:r>
          </a:p>
          <a:p>
            <a:pPr algn="ctr">
              <a:lnSpc>
                <a:spcPts val="4899"/>
              </a:lnSpc>
              <a:spcBef>
                <a:spcPct val="0"/>
              </a:spcBef>
            </a:pPr>
            <a:endParaRPr lang="en-US" sz="3499" spc="-69">
              <a:solidFill>
                <a:srgbClr val="FFFFFF"/>
              </a:solidFill>
              <a:latin typeface="Nunito Bold"/>
              <a:ea typeface="Nunito Bold"/>
              <a:cs typeface="Nunito Bold"/>
              <a:sym typeface="Nunito Bold"/>
            </a:endParaRPr>
          </a:p>
          <a:p>
            <a:pPr algn="ctr">
              <a:lnSpc>
                <a:spcPts val="4899"/>
              </a:lnSpc>
              <a:spcBef>
                <a:spcPct val="0"/>
              </a:spcBef>
            </a:pPr>
            <a:r>
              <a:rPr lang="en-US" sz="3499" spc="-69">
                <a:solidFill>
                  <a:srgbClr val="FFFFFF"/>
                </a:solidFill>
                <a:latin typeface="Nunito Bold"/>
                <a:ea typeface="Nunito Bold"/>
                <a:cs typeface="Nunito Bold"/>
                <a:sym typeface="Nunito Bold"/>
              </a:rPr>
              <a:t>THEY’RE YOUR MEMORIES!</a:t>
            </a:r>
          </a:p>
          <a:p>
            <a:pPr algn="ctr">
              <a:lnSpc>
                <a:spcPts val="4899"/>
              </a:lnSpc>
              <a:spcBef>
                <a:spcPct val="0"/>
              </a:spcBef>
            </a:pPr>
            <a:endParaRPr lang="en-US" sz="3499" spc="-69">
              <a:solidFill>
                <a:srgbClr val="FFFFFF"/>
              </a:solidFill>
              <a:latin typeface="Nunito Bold"/>
              <a:ea typeface="Nunito Bold"/>
              <a:cs typeface="Nunito Bold"/>
              <a:sym typeface="Nunito Bold"/>
            </a:endParaRPr>
          </a:p>
          <a:p>
            <a:pPr algn="ctr">
              <a:lnSpc>
                <a:spcPts val="4899"/>
              </a:lnSpc>
              <a:spcBef>
                <a:spcPct val="0"/>
              </a:spcBef>
            </a:pPr>
            <a:r>
              <a:rPr lang="en-US" sz="3499" spc="-69">
                <a:solidFill>
                  <a:srgbClr val="FFFFFF"/>
                </a:solidFill>
                <a:latin typeface="Nunito Bold"/>
                <a:ea typeface="Nunito Bold"/>
                <a:cs typeface="Nunito Bold"/>
                <a:sym typeface="Nunito Bold"/>
              </a:rPr>
              <a:t>DON’T LET “</a:t>
            </a:r>
            <a:r>
              <a:rPr lang="en-US" sz="3499" b="1" spc="-69">
                <a:solidFill>
                  <a:srgbClr val="EFB92D"/>
                </a:solidFill>
                <a:latin typeface="Nunito Bold Bold"/>
                <a:ea typeface="Nunito Bold Bold"/>
                <a:cs typeface="Nunito Bold Bold"/>
                <a:sym typeface="Nunito Bold Bold"/>
              </a:rPr>
              <a:t>YOUR ACTIONS” </a:t>
            </a:r>
          </a:p>
          <a:p>
            <a:pPr algn="ctr">
              <a:lnSpc>
                <a:spcPts val="4899"/>
              </a:lnSpc>
              <a:spcBef>
                <a:spcPct val="0"/>
              </a:spcBef>
            </a:pPr>
            <a:r>
              <a:rPr lang="en-US" sz="3499" spc="-69">
                <a:solidFill>
                  <a:srgbClr val="FFFFFF"/>
                </a:solidFill>
                <a:latin typeface="Nunito Bold"/>
                <a:ea typeface="Nunito Bold"/>
                <a:cs typeface="Nunito Bold"/>
                <a:sym typeface="Nunito Bold"/>
              </a:rPr>
              <a:t>RUIN IT FOR YOU AND OTHERS! </a:t>
            </a:r>
          </a:p>
          <a:p>
            <a:pPr algn="ctr">
              <a:lnSpc>
                <a:spcPts val="13019"/>
              </a:lnSpc>
              <a:spcBef>
                <a:spcPct val="0"/>
              </a:spcBef>
            </a:pPr>
            <a:r>
              <a:rPr lang="en-US" sz="9299" b="1" spc="-185">
                <a:solidFill>
                  <a:srgbClr val="EFB92D"/>
                </a:solidFill>
                <a:latin typeface="Nunito Bold Bold"/>
                <a:ea typeface="Nunito Bold Bold"/>
                <a:cs typeface="Nunito Bold Bold"/>
                <a:sym typeface="Nunito Bold Bold"/>
              </a:rPr>
              <a:t>#RMSHGB2025</a:t>
            </a:r>
          </a:p>
        </p:txBody>
      </p:sp>
      <p:sp>
        <p:nvSpPr>
          <p:cNvPr id="11" name="Freeform 11"/>
          <p:cNvSpPr/>
          <p:nvPr/>
        </p:nvSpPr>
        <p:spPr>
          <a:xfrm>
            <a:off x="0" y="0"/>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TextBox 2"/>
          <p:cNvSpPr txBox="1"/>
          <p:nvPr/>
        </p:nvSpPr>
        <p:spPr>
          <a:xfrm>
            <a:off x="3521839" y="2181240"/>
            <a:ext cx="12137907" cy="4242020"/>
          </a:xfrm>
          <a:prstGeom prst="rect">
            <a:avLst/>
          </a:prstGeom>
        </p:spPr>
        <p:txBody>
          <a:bodyPr lIns="0" tIns="0" rIns="0" bIns="0" rtlCol="0" anchor="t">
            <a:spAutoFit/>
          </a:bodyPr>
          <a:lstStyle/>
          <a:p>
            <a:pPr algn="ctr">
              <a:lnSpc>
                <a:spcPts val="8179"/>
              </a:lnSpc>
            </a:pPr>
            <a:r>
              <a:rPr lang="en-US" sz="9401" b="1" spc="-648">
                <a:solidFill>
                  <a:srgbClr val="EFB92D"/>
                </a:solidFill>
                <a:latin typeface="Nunito Bold Bold"/>
                <a:ea typeface="Nunito Bold Bold"/>
                <a:cs typeface="Nunito Bold Bold"/>
                <a:sym typeface="Nunito Bold Bold"/>
              </a:rPr>
              <a:t>BUS SELECTION </a:t>
            </a:r>
          </a:p>
          <a:p>
            <a:pPr algn="ctr">
              <a:lnSpc>
                <a:spcPts val="8179"/>
              </a:lnSpc>
            </a:pPr>
            <a:r>
              <a:rPr lang="en-US" sz="9401" b="1" spc="-648">
                <a:solidFill>
                  <a:srgbClr val="EFB92D"/>
                </a:solidFill>
                <a:latin typeface="Nunito Bold Bold"/>
                <a:ea typeface="Nunito Bold Bold"/>
                <a:cs typeface="Nunito Bold Bold"/>
                <a:sym typeface="Nunito Bold Bold"/>
              </a:rPr>
              <a:t>FRIDAY, MARCH 14TH DURING LUNCH </a:t>
            </a:r>
          </a:p>
          <a:p>
            <a:pPr algn="ctr">
              <a:lnSpc>
                <a:spcPts val="8179"/>
              </a:lnSpc>
            </a:pPr>
            <a:r>
              <a:rPr lang="en-US" sz="9401" b="1" spc="-648">
                <a:solidFill>
                  <a:srgbClr val="EFB92D"/>
                </a:solidFill>
                <a:latin typeface="Nunito Bold Bold"/>
                <a:ea typeface="Nunito Bold Bold"/>
                <a:cs typeface="Nunito Bold Bold"/>
                <a:sym typeface="Nunito Bold Bold"/>
              </a:rPr>
              <a:t>IN THE AUDITORIUM </a:t>
            </a:r>
          </a:p>
        </p:txBody>
      </p:sp>
      <p:sp>
        <p:nvSpPr>
          <p:cNvPr id="3" name="AutoShape 3"/>
          <p:cNvSpPr/>
          <p:nvPr/>
        </p:nvSpPr>
        <p:spPr>
          <a:xfrm rot="-9216785">
            <a:off x="-15884608" y="-5349598"/>
            <a:ext cx="16230600" cy="23438613"/>
          </a:xfrm>
          <a:prstGeom prst="rect">
            <a:avLst/>
          </a:prstGeom>
          <a:solidFill>
            <a:srgbClr val="FFFFFF"/>
          </a:solidFill>
        </p:spPr>
        <p:txBody>
          <a:bodyPr/>
          <a:lstStyle/>
          <a:p>
            <a:endParaRPr lang="en-US"/>
          </a:p>
        </p:txBody>
      </p:sp>
      <p:sp>
        <p:nvSpPr>
          <p:cNvPr id="4" name="Freeform 4"/>
          <p:cNvSpPr/>
          <p:nvPr/>
        </p:nvSpPr>
        <p:spPr>
          <a:xfrm>
            <a:off x="0" y="0"/>
            <a:ext cx="3324669" cy="3324669"/>
          </a:xfrm>
          <a:custGeom>
            <a:avLst/>
            <a:gdLst/>
            <a:ahLst/>
            <a:cxnLst/>
            <a:rect l="l" t="t" r="r" b="b"/>
            <a:pathLst>
              <a:path w="3324669" h="3324669">
                <a:moveTo>
                  <a:pt x="0" y="0"/>
                </a:moveTo>
                <a:lnTo>
                  <a:pt x="3324669" y="0"/>
                </a:lnTo>
                <a:lnTo>
                  <a:pt x="3324669" y="3324669"/>
                </a:lnTo>
                <a:lnTo>
                  <a:pt x="0" y="3324669"/>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rot="-9136733">
            <a:off x="-2816016" y="2944245"/>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400612" y="6714886"/>
            <a:ext cx="17887388" cy="2476469"/>
          </a:xfrm>
          <a:prstGeom prst="rect">
            <a:avLst/>
          </a:prstGeom>
        </p:spPr>
        <p:txBody>
          <a:bodyPr lIns="0" tIns="0" rIns="0" bIns="0" rtlCol="0" anchor="t">
            <a:spAutoFit/>
          </a:bodyPr>
          <a:lstStyle/>
          <a:p>
            <a:pPr algn="ctr">
              <a:lnSpc>
                <a:spcPts val="9976"/>
              </a:lnSpc>
              <a:spcBef>
                <a:spcPct val="0"/>
              </a:spcBef>
            </a:pPr>
            <a:r>
              <a:rPr lang="en-US" sz="7126" b="1" spc="-142">
                <a:solidFill>
                  <a:srgbClr val="FFFFFF"/>
                </a:solidFill>
                <a:latin typeface="Nunito Bold Bold"/>
                <a:ea typeface="Nunito Bold Bold"/>
                <a:cs typeface="Nunito Bold Bold"/>
                <a:sym typeface="Nunito Bold Bold"/>
              </a:rPr>
              <a:t>ONCE YOU SELECT A BUS, YOU MAY NOT CHANGE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8813927" y="-10690607"/>
            <a:ext cx="16230600" cy="23438613"/>
          </a:xfrm>
          <a:prstGeom prst="rect">
            <a:avLst/>
          </a:prstGeom>
          <a:solidFill>
            <a:srgbClr val="2733B7"/>
          </a:solidFill>
        </p:spPr>
        <p:txBody>
          <a:bodyPr/>
          <a:lstStyle/>
          <a:p>
            <a:endParaRPr lang="en-US"/>
          </a:p>
        </p:txBody>
      </p:sp>
      <p:sp>
        <p:nvSpPr>
          <p:cNvPr id="3" name="AutoShape 3"/>
          <p:cNvSpPr/>
          <p:nvPr/>
        </p:nvSpPr>
        <p:spPr>
          <a:xfrm rot="1583214">
            <a:off x="15417440" y="-6575807"/>
            <a:ext cx="16230600" cy="23438613"/>
          </a:xfrm>
          <a:prstGeom prst="rect">
            <a:avLst/>
          </a:prstGeom>
          <a:solidFill>
            <a:srgbClr val="FFFFFF"/>
          </a:solidFill>
        </p:spPr>
        <p:txBody>
          <a:bodyPr/>
          <a:lstStyle/>
          <a:p>
            <a:endParaRPr lang="en-US"/>
          </a:p>
        </p:txBody>
      </p:sp>
      <p:grpSp>
        <p:nvGrpSpPr>
          <p:cNvPr id="4" name="Group 4"/>
          <p:cNvGrpSpPr/>
          <p:nvPr/>
        </p:nvGrpSpPr>
        <p:grpSpPr>
          <a:xfrm>
            <a:off x="11069221" y="2430010"/>
            <a:ext cx="6190079" cy="6065686"/>
            <a:chOff x="0" y="0"/>
            <a:chExt cx="8253439" cy="8087582"/>
          </a:xfrm>
        </p:grpSpPr>
        <p:pic>
          <p:nvPicPr>
            <p:cNvPr id="5" name="Picture 5"/>
            <p:cNvPicPr>
              <a:picLocks noChangeAspect="1"/>
            </p:cNvPicPr>
            <p:nvPr/>
          </p:nvPicPr>
          <p:blipFill>
            <a:blip r:embed="rId2"/>
            <a:srcRect l="15893" r="15893"/>
            <a:stretch>
              <a:fillRect/>
            </a:stretch>
          </p:blipFill>
          <p:spPr>
            <a:xfrm>
              <a:off x="0" y="0"/>
              <a:ext cx="8253439" cy="8087582"/>
            </a:xfrm>
            <a:prstGeom prst="rect">
              <a:avLst/>
            </a:prstGeom>
          </p:spPr>
        </p:pic>
      </p:grpSp>
      <p:grpSp>
        <p:nvGrpSpPr>
          <p:cNvPr id="6" name="Group 6"/>
          <p:cNvGrpSpPr/>
          <p:nvPr/>
        </p:nvGrpSpPr>
        <p:grpSpPr>
          <a:xfrm rot="1663266">
            <a:off x="8613400" y="-4980235"/>
            <a:ext cx="3159651" cy="9960471"/>
            <a:chOff x="0" y="0"/>
            <a:chExt cx="2354580" cy="7422569"/>
          </a:xfrm>
        </p:grpSpPr>
        <p:sp>
          <p:nvSpPr>
            <p:cNvPr id="7" name="Freeform 7"/>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8" name="Group 8"/>
          <p:cNvGrpSpPr/>
          <p:nvPr/>
        </p:nvGrpSpPr>
        <p:grpSpPr>
          <a:xfrm rot="1663266">
            <a:off x="16708175" y="-7428779"/>
            <a:ext cx="3159651" cy="9960471"/>
            <a:chOff x="0" y="0"/>
            <a:chExt cx="2354580" cy="7422569"/>
          </a:xfrm>
        </p:grpSpPr>
        <p:sp>
          <p:nvSpPr>
            <p:cNvPr id="9" name="Freeform 9"/>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10" name="Group 10"/>
          <p:cNvGrpSpPr/>
          <p:nvPr/>
        </p:nvGrpSpPr>
        <p:grpSpPr>
          <a:xfrm rot="-9176745">
            <a:off x="2853947" y="8020536"/>
            <a:ext cx="2274577" cy="7170369"/>
            <a:chOff x="0" y="0"/>
            <a:chExt cx="2354580" cy="7422569"/>
          </a:xfrm>
        </p:grpSpPr>
        <p:sp>
          <p:nvSpPr>
            <p:cNvPr id="11" name="Freeform 11"/>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12" name="AutoShape 12"/>
          <p:cNvSpPr/>
          <p:nvPr/>
        </p:nvSpPr>
        <p:spPr>
          <a:xfrm>
            <a:off x="3755654" y="7058681"/>
            <a:ext cx="3733015" cy="0"/>
          </a:xfrm>
          <a:prstGeom prst="line">
            <a:avLst/>
          </a:prstGeom>
          <a:ln w="95250" cap="rnd">
            <a:solidFill>
              <a:srgbClr val="EFB92D"/>
            </a:solidFill>
            <a:prstDash val="solid"/>
            <a:headEnd type="none" w="sm" len="sm"/>
            <a:tailEnd type="none" w="sm" len="sm"/>
          </a:ln>
        </p:spPr>
        <p:txBody>
          <a:bodyPr/>
          <a:lstStyle/>
          <a:p>
            <a:endParaRPr lang="en-US"/>
          </a:p>
        </p:txBody>
      </p:sp>
      <p:sp>
        <p:nvSpPr>
          <p:cNvPr id="13" name="Freeform 13"/>
          <p:cNvSpPr/>
          <p:nvPr/>
        </p:nvSpPr>
        <p:spPr>
          <a:xfrm>
            <a:off x="1947290" y="1297361"/>
            <a:ext cx="1646633" cy="411658"/>
          </a:xfrm>
          <a:custGeom>
            <a:avLst/>
            <a:gdLst/>
            <a:ahLst/>
            <a:cxnLst/>
            <a:rect l="l" t="t" r="r" b="b"/>
            <a:pathLst>
              <a:path w="1646633" h="411658">
                <a:moveTo>
                  <a:pt x="0" y="0"/>
                </a:moveTo>
                <a:lnTo>
                  <a:pt x="1646633" y="0"/>
                </a:lnTo>
                <a:lnTo>
                  <a:pt x="1646633" y="411658"/>
                </a:lnTo>
                <a:lnTo>
                  <a:pt x="0" y="4116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1779584" y="8846642"/>
            <a:ext cx="1646633" cy="411658"/>
          </a:xfrm>
          <a:custGeom>
            <a:avLst/>
            <a:gdLst/>
            <a:ahLst/>
            <a:cxnLst/>
            <a:rect l="l" t="t" r="r" b="b"/>
            <a:pathLst>
              <a:path w="1646633" h="411658">
                <a:moveTo>
                  <a:pt x="0" y="0"/>
                </a:moveTo>
                <a:lnTo>
                  <a:pt x="1646634" y="0"/>
                </a:lnTo>
                <a:lnTo>
                  <a:pt x="1646634" y="411658"/>
                </a:lnTo>
                <a:lnTo>
                  <a:pt x="0" y="4116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0" y="3336361"/>
            <a:ext cx="11244322" cy="3236659"/>
          </a:xfrm>
          <a:prstGeom prst="rect">
            <a:avLst/>
          </a:prstGeom>
        </p:spPr>
        <p:txBody>
          <a:bodyPr lIns="0" tIns="0" rIns="0" bIns="0" rtlCol="0" anchor="t">
            <a:spAutoFit/>
          </a:bodyPr>
          <a:lstStyle/>
          <a:p>
            <a:pPr algn="ctr">
              <a:lnSpc>
                <a:spcPts val="8266"/>
              </a:lnSpc>
            </a:pPr>
            <a:r>
              <a:rPr lang="en-US" sz="9501" b="1" spc="-655">
                <a:solidFill>
                  <a:srgbClr val="EFB92D"/>
                </a:solidFill>
                <a:latin typeface="Nunito Bold Bold"/>
                <a:ea typeface="Nunito Bold Bold"/>
                <a:cs typeface="Nunito Bold Bold"/>
                <a:sym typeface="Nunito Bold Bold"/>
              </a:rPr>
              <a:t>47 SCHOOL DAYS UNTIL GRADUATION!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692590" y="-1721047"/>
            <a:ext cx="16230600" cy="23438613"/>
          </a:xfrm>
          <a:prstGeom prst="rect">
            <a:avLst/>
          </a:prstGeom>
          <a:solidFill>
            <a:srgbClr val="2733B7"/>
          </a:solidFill>
        </p:spPr>
        <p:txBody>
          <a:bodyPr/>
          <a:lstStyle/>
          <a:p>
            <a:endParaRPr lang="en-US"/>
          </a:p>
        </p:txBody>
      </p:sp>
      <p:sp>
        <p:nvSpPr>
          <p:cNvPr id="3" name="AutoShape 3"/>
          <p:cNvSpPr/>
          <p:nvPr/>
        </p:nvSpPr>
        <p:spPr>
          <a:xfrm rot="-9216785">
            <a:off x="-15227047" y="-7275749"/>
            <a:ext cx="16230600" cy="23438613"/>
          </a:xfrm>
          <a:prstGeom prst="rect">
            <a:avLst/>
          </a:prstGeom>
          <a:solidFill>
            <a:srgbClr val="FFFFFF"/>
          </a:solidFill>
        </p:spPr>
        <p:txBody>
          <a:bodyPr/>
          <a:lstStyle/>
          <a:p>
            <a:endParaRPr lang="en-US"/>
          </a:p>
        </p:txBody>
      </p:sp>
      <p:grpSp>
        <p:nvGrpSpPr>
          <p:cNvPr id="4" name="Group 4"/>
          <p:cNvGrpSpPr/>
          <p:nvPr/>
        </p:nvGrpSpPr>
        <p:grpSpPr>
          <a:xfrm rot="-9136733">
            <a:off x="7239777" y="5941972"/>
            <a:ext cx="3159651" cy="9960471"/>
            <a:chOff x="0" y="0"/>
            <a:chExt cx="2354580" cy="7422569"/>
          </a:xfrm>
        </p:grpSpPr>
        <p:sp>
          <p:nvSpPr>
            <p:cNvPr id="5" name="Freeform 5"/>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6" name="Group 6"/>
          <p:cNvGrpSpPr/>
          <p:nvPr/>
        </p:nvGrpSpPr>
        <p:grpSpPr>
          <a:xfrm rot="-9136733">
            <a:off x="-1579825" y="8424821"/>
            <a:ext cx="3159651" cy="9960471"/>
            <a:chOff x="0" y="0"/>
            <a:chExt cx="2354580" cy="7422569"/>
          </a:xfrm>
        </p:grpSpPr>
        <p:sp>
          <p:nvSpPr>
            <p:cNvPr id="7" name="Freeform 7"/>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8" name="Group 8"/>
          <p:cNvGrpSpPr/>
          <p:nvPr/>
        </p:nvGrpSpPr>
        <p:grpSpPr>
          <a:xfrm rot="1623254">
            <a:off x="16771966" y="-6055230"/>
            <a:ext cx="2274577" cy="7170369"/>
            <a:chOff x="0" y="0"/>
            <a:chExt cx="2354580" cy="7422569"/>
          </a:xfrm>
        </p:grpSpPr>
        <p:sp>
          <p:nvSpPr>
            <p:cNvPr id="9" name="Freeform 9"/>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10" name="TextBox 10"/>
          <p:cNvSpPr txBox="1"/>
          <p:nvPr/>
        </p:nvSpPr>
        <p:spPr>
          <a:xfrm>
            <a:off x="3810394" y="1586760"/>
            <a:ext cx="12107315" cy="901442"/>
          </a:xfrm>
          <a:prstGeom prst="rect">
            <a:avLst/>
          </a:prstGeom>
        </p:spPr>
        <p:txBody>
          <a:bodyPr lIns="0" tIns="0" rIns="0" bIns="0" rtlCol="0" anchor="t">
            <a:spAutoFit/>
          </a:bodyPr>
          <a:lstStyle/>
          <a:p>
            <a:pPr marL="0" lvl="0" indent="0" algn="l">
              <a:lnSpc>
                <a:spcPts val="6453"/>
              </a:lnSpc>
              <a:spcBef>
                <a:spcPct val="0"/>
              </a:spcBef>
            </a:pPr>
            <a:r>
              <a:rPr lang="en-US" sz="7418" b="1" spc="-148">
                <a:solidFill>
                  <a:srgbClr val="FFFFFF"/>
                </a:solidFill>
                <a:latin typeface="Nunito Bold Bold"/>
                <a:ea typeface="Nunito Bold Bold"/>
                <a:cs typeface="Nunito Bold Bold"/>
                <a:sym typeface="Nunito Bold Bold"/>
              </a:rPr>
              <a:t>THINGS TO KEEP IN MIND</a:t>
            </a:r>
          </a:p>
        </p:txBody>
      </p:sp>
      <p:sp>
        <p:nvSpPr>
          <p:cNvPr id="11" name="TextBox 11"/>
          <p:cNvSpPr txBox="1"/>
          <p:nvPr/>
        </p:nvSpPr>
        <p:spPr>
          <a:xfrm>
            <a:off x="3915169" y="2608787"/>
            <a:ext cx="15402873" cy="6834259"/>
          </a:xfrm>
          <a:prstGeom prst="rect">
            <a:avLst/>
          </a:prstGeom>
        </p:spPr>
        <p:txBody>
          <a:bodyPr lIns="0" tIns="0" rIns="0" bIns="0" rtlCol="0" anchor="t">
            <a:spAutoFit/>
          </a:bodyPr>
          <a:lstStyle/>
          <a:p>
            <a:pPr algn="l">
              <a:lnSpc>
                <a:spcPts val="5459"/>
              </a:lnSpc>
            </a:pPr>
            <a:r>
              <a:rPr lang="en-US" sz="3899" b="1" spc="-77">
                <a:solidFill>
                  <a:srgbClr val="EFB92D"/>
                </a:solidFill>
                <a:latin typeface="Nunito Bold Bold"/>
                <a:ea typeface="Nunito Bold Bold"/>
                <a:cs typeface="Nunito Bold Bold"/>
                <a:sym typeface="Nunito Bold Bold"/>
              </a:rPr>
              <a:t>ATTENDANCE</a:t>
            </a:r>
            <a:r>
              <a:rPr lang="en-US" sz="3899" spc="-77">
                <a:solidFill>
                  <a:srgbClr val="EFB92D"/>
                </a:solidFill>
                <a:latin typeface="Nunito Bold"/>
                <a:ea typeface="Nunito Bold"/>
                <a:cs typeface="Nunito Bold"/>
                <a:sym typeface="Nunito Bold"/>
              </a:rPr>
              <a:t> </a:t>
            </a:r>
          </a:p>
          <a:p>
            <a:pPr algn="l">
              <a:lnSpc>
                <a:spcPts val="5459"/>
              </a:lnSpc>
            </a:pPr>
            <a:r>
              <a:rPr lang="en-US" sz="3899" spc="-77">
                <a:solidFill>
                  <a:srgbClr val="FFFFFF"/>
                </a:solidFill>
                <a:latin typeface="Nunito Bold"/>
                <a:ea typeface="Nunito Bold"/>
                <a:cs typeface="Nunito Bold"/>
                <a:sym typeface="Nunito Bold"/>
              </a:rPr>
              <a:t>You must be in school the day before to participate in</a:t>
            </a:r>
          </a:p>
          <a:p>
            <a:pPr algn="l">
              <a:lnSpc>
                <a:spcPts val="5459"/>
              </a:lnSpc>
            </a:pPr>
            <a:r>
              <a:rPr lang="en-US" sz="3899" spc="-77">
                <a:solidFill>
                  <a:srgbClr val="FFFFFF"/>
                </a:solidFill>
                <a:latin typeface="Nunito Bold"/>
                <a:ea typeface="Nunito Bold"/>
                <a:cs typeface="Nunito Bold"/>
                <a:sym typeface="Nunito Bold"/>
              </a:rPr>
              <a:t>GRAD BASH. </a:t>
            </a:r>
          </a:p>
          <a:p>
            <a:pPr algn="l">
              <a:lnSpc>
                <a:spcPts val="5459"/>
              </a:lnSpc>
            </a:pPr>
            <a:endParaRPr lang="en-US" sz="3899" spc="-77">
              <a:solidFill>
                <a:srgbClr val="FFFFFF"/>
              </a:solidFill>
              <a:latin typeface="Nunito Bold"/>
              <a:ea typeface="Nunito Bold"/>
              <a:cs typeface="Nunito Bold"/>
              <a:sym typeface="Nunito Bold"/>
            </a:endParaRPr>
          </a:p>
          <a:p>
            <a:pPr algn="l">
              <a:lnSpc>
                <a:spcPts val="5459"/>
              </a:lnSpc>
            </a:pPr>
            <a:r>
              <a:rPr lang="en-US" sz="3899" b="1" spc="-77">
                <a:solidFill>
                  <a:srgbClr val="EFB92D"/>
                </a:solidFill>
                <a:latin typeface="Nunito Bold Bold"/>
                <a:ea typeface="Nunito Bold Bold"/>
                <a:cs typeface="Nunito Bold Bold"/>
                <a:sym typeface="Nunito Bold Bold"/>
              </a:rPr>
              <a:t>PARKING</a:t>
            </a:r>
          </a:p>
          <a:p>
            <a:pPr algn="l">
              <a:lnSpc>
                <a:spcPts val="5459"/>
              </a:lnSpc>
            </a:pPr>
            <a:r>
              <a:rPr lang="en-US" sz="3899" spc="-77">
                <a:solidFill>
                  <a:srgbClr val="FFFFFF"/>
                </a:solidFill>
                <a:latin typeface="Nunito Bold"/>
                <a:ea typeface="Nunito Bold"/>
                <a:cs typeface="Nunito Bold"/>
                <a:sym typeface="Nunito Bold"/>
              </a:rPr>
              <a:t>If you are driving to school and leaving your car over night.</a:t>
            </a:r>
          </a:p>
          <a:p>
            <a:pPr algn="l">
              <a:lnSpc>
                <a:spcPts val="5459"/>
              </a:lnSpc>
            </a:pPr>
            <a:endParaRPr lang="en-US" sz="3899" spc="-77">
              <a:solidFill>
                <a:srgbClr val="FFFFFF"/>
              </a:solidFill>
              <a:latin typeface="Nunito Bold"/>
              <a:ea typeface="Nunito Bold"/>
              <a:cs typeface="Nunito Bold"/>
              <a:sym typeface="Nunito Bold"/>
            </a:endParaRPr>
          </a:p>
          <a:p>
            <a:pPr algn="l">
              <a:lnSpc>
                <a:spcPts val="5459"/>
              </a:lnSpc>
            </a:pPr>
            <a:r>
              <a:rPr lang="en-US" sz="3899" spc="-77">
                <a:solidFill>
                  <a:srgbClr val="FFFFFF"/>
                </a:solidFill>
                <a:latin typeface="Nunito Bold"/>
                <a:ea typeface="Nunito Bold"/>
                <a:cs typeface="Nunito Bold"/>
                <a:sym typeface="Nunito Bold"/>
              </a:rPr>
              <a:t>•The school is not responsible for your car or its contents.  </a:t>
            </a:r>
          </a:p>
          <a:p>
            <a:pPr algn="l">
              <a:lnSpc>
                <a:spcPts val="5459"/>
              </a:lnSpc>
            </a:pPr>
            <a:r>
              <a:rPr lang="en-US" sz="3899" spc="-77">
                <a:solidFill>
                  <a:srgbClr val="FFFFFF"/>
                </a:solidFill>
                <a:latin typeface="Nunito Bold"/>
                <a:ea typeface="Nunito Bold"/>
                <a:cs typeface="Nunito Bold"/>
                <a:sym typeface="Nunito Bold"/>
              </a:rPr>
              <a:t>•Park in North Campus – Teacher Parking Lot</a:t>
            </a:r>
          </a:p>
          <a:p>
            <a:pPr algn="l">
              <a:lnSpc>
                <a:spcPts val="5459"/>
              </a:lnSpc>
              <a:spcBef>
                <a:spcPct val="0"/>
              </a:spcBef>
            </a:pPr>
            <a:endParaRPr lang="en-US" sz="3899" spc="-77">
              <a:solidFill>
                <a:srgbClr val="FFFFFF"/>
              </a:solidFill>
              <a:latin typeface="Nunito Bold"/>
              <a:ea typeface="Nunito Bold"/>
              <a:cs typeface="Nunito Bold"/>
              <a:sym typeface="Nunito Bold"/>
            </a:endParaRPr>
          </a:p>
        </p:txBody>
      </p:sp>
      <p:sp>
        <p:nvSpPr>
          <p:cNvPr id="12" name="Freeform 12"/>
          <p:cNvSpPr/>
          <p:nvPr/>
        </p:nvSpPr>
        <p:spPr>
          <a:xfrm>
            <a:off x="0" y="0"/>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7" name="Group 7"/>
          <p:cNvGrpSpPr/>
          <p:nvPr/>
        </p:nvGrpSpPr>
        <p:grpSpPr>
          <a:xfrm rot="-9176745">
            <a:off x="-1137289" y="9383273"/>
            <a:ext cx="2274577" cy="7170369"/>
            <a:chOff x="0" y="0"/>
            <a:chExt cx="2354580" cy="7422569"/>
          </a:xfrm>
        </p:grpSpPr>
        <p:sp>
          <p:nvSpPr>
            <p:cNvPr id="8" name="Freeform 8"/>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9" name="TextBox 9"/>
          <p:cNvSpPr txBox="1"/>
          <p:nvPr/>
        </p:nvSpPr>
        <p:spPr>
          <a:xfrm>
            <a:off x="5289456" y="462686"/>
            <a:ext cx="5287011"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BUS LISTS </a:t>
            </a:r>
          </a:p>
        </p:txBody>
      </p:sp>
      <p:sp>
        <p:nvSpPr>
          <p:cNvPr id="10" name="TextBox 10"/>
          <p:cNvSpPr txBox="1"/>
          <p:nvPr/>
        </p:nvSpPr>
        <p:spPr>
          <a:xfrm>
            <a:off x="0" y="1354097"/>
            <a:ext cx="15865923" cy="8403358"/>
          </a:xfrm>
          <a:prstGeom prst="rect">
            <a:avLst/>
          </a:prstGeom>
        </p:spPr>
        <p:txBody>
          <a:bodyPr lIns="0" tIns="0" rIns="0" bIns="0" rtlCol="0" anchor="t">
            <a:spAutoFit/>
          </a:bodyPr>
          <a:lstStyle/>
          <a:p>
            <a:pPr marL="971547" lvl="1" indent="-485773" algn="l">
              <a:lnSpc>
                <a:spcPts val="6569"/>
              </a:lnSpc>
              <a:buFont typeface="Arial"/>
              <a:buChar char="•"/>
            </a:pPr>
            <a:r>
              <a:rPr lang="en-US" sz="4499" spc="-89">
                <a:solidFill>
                  <a:srgbClr val="FFFFFF"/>
                </a:solidFill>
                <a:latin typeface="Nunito Light"/>
                <a:ea typeface="Nunito Light"/>
                <a:cs typeface="Nunito Light"/>
                <a:sym typeface="Nunito Light"/>
              </a:rPr>
              <a:t>Next week check the bus lists in front of the Auditorium.</a:t>
            </a:r>
          </a:p>
          <a:p>
            <a:pPr marL="971547" lvl="1" indent="-485773" algn="l">
              <a:lnSpc>
                <a:spcPts val="6569"/>
              </a:lnSpc>
              <a:buFont typeface="Arial"/>
              <a:buChar char="•"/>
            </a:pPr>
            <a:r>
              <a:rPr lang="en-US" sz="4499" spc="-89">
                <a:solidFill>
                  <a:srgbClr val="FFFFFF"/>
                </a:solidFill>
                <a:latin typeface="Nunito Light"/>
                <a:ea typeface="Nunito Light"/>
                <a:cs typeface="Nunito Light"/>
                <a:sym typeface="Nunito Light"/>
              </a:rPr>
              <a:t>Your name should be on the list.</a:t>
            </a:r>
          </a:p>
          <a:p>
            <a:pPr marL="971547" lvl="1" indent="-485773" algn="l">
              <a:lnSpc>
                <a:spcPts val="6569"/>
              </a:lnSpc>
              <a:buFont typeface="Arial"/>
              <a:buChar char="•"/>
            </a:pPr>
            <a:r>
              <a:rPr lang="en-US" sz="4499" spc="-89">
                <a:solidFill>
                  <a:srgbClr val="FFFFFF"/>
                </a:solidFill>
                <a:latin typeface="Nunito Light"/>
                <a:ea typeface="Nunito Light"/>
                <a:cs typeface="Nunito Light"/>
                <a:sym typeface="Nunito Light"/>
              </a:rPr>
              <a:t>If it’s not there, you are NOT going to Grad Bash. </a:t>
            </a:r>
          </a:p>
          <a:p>
            <a:pPr marL="1036315" lvl="1" indent="-518158" algn="l">
              <a:lnSpc>
                <a:spcPts val="7007"/>
              </a:lnSpc>
              <a:buFont typeface="Arial"/>
              <a:buChar char="•"/>
            </a:pPr>
            <a:r>
              <a:rPr lang="en-US" sz="4799" spc="-95">
                <a:solidFill>
                  <a:srgbClr val="FFFFFF"/>
                </a:solidFill>
                <a:latin typeface="Nunito Light"/>
                <a:ea typeface="Nunito Light"/>
                <a:cs typeface="Nunito Light"/>
                <a:sym typeface="Nunito Light"/>
              </a:rPr>
              <a:t>If there is a problem, solve it now, </a:t>
            </a:r>
            <a:r>
              <a:rPr lang="en-US" sz="4799" b="1" spc="-95">
                <a:solidFill>
                  <a:srgbClr val="EFB92D"/>
                </a:solidFill>
                <a:latin typeface="Nunito Bold"/>
                <a:ea typeface="Nunito Bold"/>
                <a:cs typeface="Nunito Bold"/>
                <a:sym typeface="Nunito Bold"/>
              </a:rPr>
              <a:t>NOT</a:t>
            </a:r>
            <a:r>
              <a:rPr lang="en-US" sz="4799" spc="-95">
                <a:solidFill>
                  <a:srgbClr val="FFFFFF"/>
                </a:solidFill>
                <a:latin typeface="Nunito Light"/>
                <a:ea typeface="Nunito Light"/>
                <a:cs typeface="Nunito Light"/>
                <a:sym typeface="Nunito Light"/>
              </a:rPr>
              <a:t> “Later”</a:t>
            </a:r>
          </a:p>
          <a:p>
            <a:pPr marL="1014726" lvl="1" indent="-507363" algn="l">
              <a:lnSpc>
                <a:spcPts val="6861"/>
              </a:lnSpc>
              <a:buFont typeface="Arial"/>
              <a:buChar char="•"/>
            </a:pPr>
            <a:r>
              <a:rPr lang="en-US" sz="4699" b="1" spc="-93">
                <a:solidFill>
                  <a:srgbClr val="EFB92D"/>
                </a:solidFill>
                <a:latin typeface="Nunito Bold"/>
                <a:ea typeface="Nunito Bold"/>
                <a:cs typeface="Nunito Bold"/>
                <a:sym typeface="Nunito Bold"/>
              </a:rPr>
              <a:t>Later will be too late. </a:t>
            </a:r>
          </a:p>
          <a:p>
            <a:pPr marL="971547" lvl="1" indent="-485773" algn="l">
              <a:lnSpc>
                <a:spcPts val="6569"/>
              </a:lnSpc>
              <a:buFont typeface="Arial"/>
              <a:buChar char="•"/>
            </a:pPr>
            <a:r>
              <a:rPr lang="en-US" sz="4499" spc="-89">
                <a:solidFill>
                  <a:srgbClr val="FFFFFF"/>
                </a:solidFill>
                <a:latin typeface="Nunito Light"/>
                <a:ea typeface="Nunito Light"/>
                <a:cs typeface="Nunito Light"/>
                <a:sym typeface="Nunito Light"/>
              </a:rPr>
              <a:t>Do not expect anyone to solve your problem the day of Grad Bash.  It will not happen.</a:t>
            </a:r>
          </a:p>
          <a:p>
            <a:pPr marL="993136" lvl="1" indent="-496568" algn="l">
              <a:lnSpc>
                <a:spcPts val="6715"/>
              </a:lnSpc>
              <a:buFont typeface="Arial"/>
              <a:buChar char="•"/>
            </a:pPr>
            <a:r>
              <a:rPr lang="en-US" sz="4599" b="1" spc="-91">
                <a:solidFill>
                  <a:srgbClr val="EFB92D"/>
                </a:solidFill>
                <a:latin typeface="Nunito Bold"/>
                <a:ea typeface="Nunito Bold"/>
                <a:cs typeface="Nunito Bold"/>
                <a:sym typeface="Nunito Bold"/>
              </a:rPr>
              <a:t>You can not sell your ticket to another student.</a:t>
            </a:r>
            <a:r>
              <a:rPr lang="en-US" sz="4599" spc="-91">
                <a:solidFill>
                  <a:srgbClr val="FFFFFF"/>
                </a:solidFill>
                <a:latin typeface="Nunito Light"/>
                <a:ea typeface="Nunito Light"/>
                <a:cs typeface="Nunito Light"/>
                <a:sym typeface="Nunito Light"/>
              </a:rPr>
              <a:t> There are no refunds, if you miss the bus, you don’t get your money back.</a:t>
            </a:r>
          </a:p>
        </p:txBody>
      </p:sp>
      <p:sp>
        <p:nvSpPr>
          <p:cNvPr id="11" name="Freeform 11"/>
          <p:cNvSpPr/>
          <p:nvPr/>
        </p:nvSpPr>
        <p:spPr>
          <a:xfrm>
            <a:off x="15402504"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7" name="Group 7"/>
          <p:cNvGrpSpPr/>
          <p:nvPr/>
        </p:nvGrpSpPr>
        <p:grpSpPr>
          <a:xfrm rot="-9176745">
            <a:off x="-1137289" y="9383273"/>
            <a:ext cx="2274577" cy="7170369"/>
            <a:chOff x="0" y="0"/>
            <a:chExt cx="2354580" cy="7422569"/>
          </a:xfrm>
        </p:grpSpPr>
        <p:sp>
          <p:nvSpPr>
            <p:cNvPr id="8" name="Freeform 8"/>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9" name="TextBox 9"/>
          <p:cNvSpPr txBox="1"/>
          <p:nvPr/>
        </p:nvSpPr>
        <p:spPr>
          <a:xfrm>
            <a:off x="5957926" y="1190625"/>
            <a:ext cx="5287011"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BUS LISTS </a:t>
            </a:r>
          </a:p>
        </p:txBody>
      </p:sp>
      <p:sp>
        <p:nvSpPr>
          <p:cNvPr id="10" name="TextBox 10"/>
          <p:cNvSpPr txBox="1"/>
          <p:nvPr/>
        </p:nvSpPr>
        <p:spPr>
          <a:xfrm>
            <a:off x="4242670" y="2140198"/>
            <a:ext cx="8717523" cy="1163193"/>
          </a:xfrm>
          <a:prstGeom prst="rect">
            <a:avLst/>
          </a:prstGeom>
        </p:spPr>
        <p:txBody>
          <a:bodyPr lIns="0" tIns="0" rIns="0" bIns="0" rtlCol="0" anchor="t">
            <a:spAutoFit/>
          </a:bodyPr>
          <a:lstStyle/>
          <a:p>
            <a:pPr algn="ctr">
              <a:lnSpc>
                <a:spcPts val="9636"/>
              </a:lnSpc>
            </a:pPr>
            <a:r>
              <a:rPr lang="en-US" sz="6600" b="1" spc="-132">
                <a:solidFill>
                  <a:srgbClr val="FFFFFF"/>
                </a:solidFill>
                <a:latin typeface="Nunito Bold"/>
                <a:ea typeface="Nunito Bold"/>
                <a:cs typeface="Nunito Bold"/>
                <a:sym typeface="Nunito Bold"/>
              </a:rPr>
              <a:t> 5 BUSES </a:t>
            </a:r>
          </a:p>
        </p:txBody>
      </p:sp>
      <p:sp>
        <p:nvSpPr>
          <p:cNvPr id="11" name="TextBox 11"/>
          <p:cNvSpPr txBox="1"/>
          <p:nvPr/>
        </p:nvSpPr>
        <p:spPr>
          <a:xfrm>
            <a:off x="1463783" y="3411949"/>
            <a:ext cx="12966055" cy="6985637"/>
          </a:xfrm>
          <a:prstGeom prst="rect">
            <a:avLst/>
          </a:prstGeom>
        </p:spPr>
        <p:txBody>
          <a:bodyPr lIns="0" tIns="0" rIns="0" bIns="0" rtlCol="0" anchor="t">
            <a:spAutoFit/>
          </a:bodyPr>
          <a:lstStyle/>
          <a:p>
            <a:pPr algn="l">
              <a:lnSpc>
                <a:spcPts val="9239"/>
              </a:lnSpc>
              <a:spcBef>
                <a:spcPct val="0"/>
              </a:spcBef>
            </a:pPr>
            <a:r>
              <a:rPr lang="en-US" sz="6599" spc="-131">
                <a:solidFill>
                  <a:srgbClr val="FFFFFF"/>
                </a:solidFill>
                <a:latin typeface="Nunito Light"/>
                <a:ea typeface="Nunito Light"/>
                <a:cs typeface="Nunito Light"/>
                <a:sym typeface="Nunito Light"/>
              </a:rPr>
              <a:t>BUS 1 - Minions - Yellow - Ojeda</a:t>
            </a:r>
          </a:p>
          <a:p>
            <a:pPr algn="l">
              <a:lnSpc>
                <a:spcPts val="9239"/>
              </a:lnSpc>
              <a:spcBef>
                <a:spcPct val="0"/>
              </a:spcBef>
            </a:pPr>
            <a:r>
              <a:rPr lang="en-US" sz="6599" spc="-131">
                <a:solidFill>
                  <a:srgbClr val="FFFFFF"/>
                </a:solidFill>
                <a:latin typeface="Nunito Light"/>
                <a:ea typeface="Nunito Light"/>
                <a:cs typeface="Nunito Light"/>
                <a:sym typeface="Nunito Light"/>
              </a:rPr>
              <a:t>BUS 2 - Evil Minion - Purple - Blanco</a:t>
            </a:r>
          </a:p>
          <a:p>
            <a:pPr algn="l">
              <a:lnSpc>
                <a:spcPts val="9239"/>
              </a:lnSpc>
              <a:spcBef>
                <a:spcPct val="0"/>
              </a:spcBef>
            </a:pPr>
            <a:r>
              <a:rPr lang="en-US" sz="6599" spc="-131">
                <a:solidFill>
                  <a:srgbClr val="FFFFFF"/>
                </a:solidFill>
                <a:latin typeface="Nunito Light"/>
                <a:ea typeface="Nunito Light"/>
                <a:cs typeface="Nunito Light"/>
                <a:sym typeface="Nunito Light"/>
              </a:rPr>
              <a:t>BUS 3 - Gru - Blue - Justice</a:t>
            </a:r>
          </a:p>
          <a:p>
            <a:pPr algn="l">
              <a:lnSpc>
                <a:spcPts val="9239"/>
              </a:lnSpc>
              <a:spcBef>
                <a:spcPct val="0"/>
              </a:spcBef>
            </a:pPr>
            <a:r>
              <a:rPr lang="en-US" sz="6599" spc="-131">
                <a:solidFill>
                  <a:srgbClr val="FFFFFF"/>
                </a:solidFill>
                <a:latin typeface="Nunito Light"/>
                <a:ea typeface="Nunito Light"/>
                <a:cs typeface="Nunito Light"/>
                <a:sym typeface="Nunito Light"/>
              </a:rPr>
              <a:t>BUS 4 - Vector - Orange - Molina</a:t>
            </a:r>
          </a:p>
          <a:p>
            <a:pPr algn="l">
              <a:lnSpc>
                <a:spcPts val="9239"/>
              </a:lnSpc>
              <a:spcBef>
                <a:spcPct val="0"/>
              </a:spcBef>
            </a:pPr>
            <a:r>
              <a:rPr lang="en-US" sz="6599" spc="-131">
                <a:solidFill>
                  <a:srgbClr val="FFFFFF"/>
                </a:solidFill>
                <a:latin typeface="Nunito Light"/>
                <a:ea typeface="Nunito Light"/>
                <a:cs typeface="Nunito Light"/>
                <a:sym typeface="Nunito Light"/>
              </a:rPr>
              <a:t>BUS 5 - Margo - Pink - Hughes</a:t>
            </a:r>
          </a:p>
          <a:p>
            <a:pPr algn="l">
              <a:lnSpc>
                <a:spcPts val="9239"/>
              </a:lnSpc>
              <a:spcBef>
                <a:spcPct val="0"/>
              </a:spcBef>
            </a:pPr>
            <a:endParaRPr lang="en-US" sz="6599" spc="-131">
              <a:solidFill>
                <a:srgbClr val="FFFFFF"/>
              </a:solidFill>
              <a:latin typeface="Nunito Light"/>
              <a:ea typeface="Nunito Light"/>
              <a:cs typeface="Nunito Light"/>
              <a:sym typeface="Nunito Light"/>
            </a:endParaRPr>
          </a:p>
        </p:txBody>
      </p:sp>
      <p:sp>
        <p:nvSpPr>
          <p:cNvPr id="12" name="Freeform 12"/>
          <p:cNvSpPr/>
          <p:nvPr/>
        </p:nvSpPr>
        <p:spPr>
          <a:xfrm>
            <a:off x="15382342" y="7714591"/>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172700" y="-3885917"/>
            <a:ext cx="16230600" cy="23438613"/>
          </a:xfrm>
          <a:prstGeom prst="rect">
            <a:avLst/>
          </a:prstGeom>
          <a:solidFill>
            <a:srgbClr val="2733B7"/>
          </a:solidFill>
        </p:spPr>
        <p:txBody>
          <a:bodyPr/>
          <a:lstStyle/>
          <a:p>
            <a:endParaRPr lang="en-US"/>
          </a:p>
        </p:txBody>
      </p:sp>
      <p:sp>
        <p:nvSpPr>
          <p:cNvPr id="3" name="AutoShape 3"/>
          <p:cNvSpPr/>
          <p:nvPr/>
        </p:nvSpPr>
        <p:spPr>
          <a:xfrm rot="-9216785">
            <a:off x="-15906403" y="-7180356"/>
            <a:ext cx="16230600" cy="23438613"/>
          </a:xfrm>
          <a:prstGeom prst="rect">
            <a:avLst/>
          </a:prstGeom>
          <a:solidFill>
            <a:srgbClr val="FFFFFF"/>
          </a:solidFill>
        </p:spPr>
        <p:txBody>
          <a:bodyPr/>
          <a:lstStyle/>
          <a:p>
            <a:endParaRPr lang="en-US"/>
          </a:p>
        </p:txBody>
      </p:sp>
      <p:grpSp>
        <p:nvGrpSpPr>
          <p:cNvPr id="4" name="Group 4"/>
          <p:cNvGrpSpPr/>
          <p:nvPr/>
        </p:nvGrpSpPr>
        <p:grpSpPr>
          <a:xfrm rot="-9136733">
            <a:off x="5808655" y="7996654"/>
            <a:ext cx="3159651" cy="9960471"/>
            <a:chOff x="0" y="0"/>
            <a:chExt cx="2354580" cy="7422569"/>
          </a:xfrm>
        </p:grpSpPr>
        <p:sp>
          <p:nvSpPr>
            <p:cNvPr id="5" name="Freeform 5"/>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6" name="Group 6"/>
          <p:cNvGrpSpPr/>
          <p:nvPr/>
        </p:nvGrpSpPr>
        <p:grpSpPr>
          <a:xfrm rot="-9136733">
            <a:off x="-3044938" y="4892167"/>
            <a:ext cx="3159651" cy="9960471"/>
            <a:chOff x="0" y="0"/>
            <a:chExt cx="2354580" cy="7422569"/>
          </a:xfrm>
        </p:grpSpPr>
        <p:sp>
          <p:nvSpPr>
            <p:cNvPr id="7" name="Freeform 7"/>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grpSp>
        <p:nvGrpSpPr>
          <p:cNvPr id="8" name="Group 8"/>
          <p:cNvGrpSpPr/>
          <p:nvPr/>
        </p:nvGrpSpPr>
        <p:grpSpPr>
          <a:xfrm rot="1623254">
            <a:off x="13341710" y="-4755606"/>
            <a:ext cx="2274577" cy="7170369"/>
            <a:chOff x="0" y="0"/>
            <a:chExt cx="2354580" cy="7422569"/>
          </a:xfrm>
        </p:grpSpPr>
        <p:sp>
          <p:nvSpPr>
            <p:cNvPr id="9" name="Freeform 9"/>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10" name="AutoShape 10"/>
          <p:cNvSpPr/>
          <p:nvPr/>
        </p:nvSpPr>
        <p:spPr>
          <a:xfrm>
            <a:off x="6792947" y="4586576"/>
            <a:ext cx="5016886" cy="0"/>
          </a:xfrm>
          <a:prstGeom prst="line">
            <a:avLst/>
          </a:prstGeom>
          <a:ln w="95250" cap="flat">
            <a:solidFill>
              <a:srgbClr val="EFB92D"/>
            </a:solidFill>
            <a:prstDash val="solid"/>
            <a:headEnd type="none" w="sm" len="sm"/>
            <a:tailEnd type="none" w="sm" len="sm"/>
          </a:ln>
        </p:spPr>
        <p:txBody>
          <a:bodyPr/>
          <a:lstStyle/>
          <a:p>
            <a:endParaRPr lang="en-US"/>
          </a:p>
        </p:txBody>
      </p:sp>
      <p:sp>
        <p:nvSpPr>
          <p:cNvPr id="11" name="TextBox 11"/>
          <p:cNvSpPr txBox="1"/>
          <p:nvPr/>
        </p:nvSpPr>
        <p:spPr>
          <a:xfrm>
            <a:off x="4871748" y="976341"/>
            <a:ext cx="8544503" cy="2236202"/>
          </a:xfrm>
          <a:prstGeom prst="rect">
            <a:avLst/>
          </a:prstGeom>
        </p:spPr>
        <p:txBody>
          <a:bodyPr lIns="0" tIns="0" rIns="0" bIns="0" rtlCol="0" anchor="t">
            <a:spAutoFit/>
          </a:bodyPr>
          <a:lstStyle/>
          <a:p>
            <a:pPr algn="ctr">
              <a:lnSpc>
                <a:spcPts val="8610"/>
              </a:lnSpc>
            </a:pPr>
            <a:r>
              <a:rPr lang="en-US" sz="8785" b="1" spc="-175">
                <a:solidFill>
                  <a:srgbClr val="FFFFFF"/>
                </a:solidFill>
                <a:latin typeface="Nunito Bold Bold"/>
                <a:ea typeface="Nunito Bold Bold"/>
                <a:cs typeface="Nunito Bold Bold"/>
                <a:sym typeface="Nunito Bold Bold"/>
              </a:rPr>
              <a:t>GROUPME</a:t>
            </a:r>
          </a:p>
          <a:p>
            <a:pPr algn="ctr">
              <a:lnSpc>
                <a:spcPts val="8610"/>
              </a:lnSpc>
            </a:pPr>
            <a:r>
              <a:rPr lang="en-US" sz="8785" b="1" spc="-175">
                <a:solidFill>
                  <a:srgbClr val="FFFFFF"/>
                </a:solidFill>
                <a:latin typeface="Nunito Bold Bold"/>
                <a:ea typeface="Nunito Bold Bold"/>
                <a:cs typeface="Nunito Bold Bold"/>
                <a:sym typeface="Nunito Bold Bold"/>
              </a:rPr>
              <a:t>QR CODE </a:t>
            </a:r>
          </a:p>
        </p:txBody>
      </p:sp>
      <p:sp>
        <p:nvSpPr>
          <p:cNvPr id="12" name="TextBox 12"/>
          <p:cNvSpPr txBox="1"/>
          <p:nvPr/>
        </p:nvSpPr>
        <p:spPr>
          <a:xfrm>
            <a:off x="7282536" y="3401628"/>
            <a:ext cx="4037707" cy="1184948"/>
          </a:xfrm>
          <a:prstGeom prst="rect">
            <a:avLst/>
          </a:prstGeom>
        </p:spPr>
        <p:txBody>
          <a:bodyPr lIns="0" tIns="0" rIns="0" bIns="0" rtlCol="0" anchor="t">
            <a:spAutoFit/>
          </a:bodyPr>
          <a:lstStyle/>
          <a:p>
            <a:pPr algn="ctr">
              <a:lnSpc>
                <a:spcPts val="8821"/>
              </a:lnSpc>
            </a:pPr>
            <a:r>
              <a:rPr lang="en-US" sz="9001" b="1" spc="-180">
                <a:solidFill>
                  <a:srgbClr val="FFFFFF"/>
                </a:solidFill>
                <a:latin typeface="Nunito Bold Bold"/>
                <a:ea typeface="Nunito Bold Bold"/>
                <a:cs typeface="Nunito Bold Bold"/>
                <a:sym typeface="Nunito Bold Bold"/>
              </a:rPr>
              <a:t>BUSES </a:t>
            </a:r>
          </a:p>
        </p:txBody>
      </p:sp>
      <p:sp>
        <p:nvSpPr>
          <p:cNvPr id="13" name="TextBox 13"/>
          <p:cNvSpPr txBox="1"/>
          <p:nvPr/>
        </p:nvSpPr>
        <p:spPr>
          <a:xfrm>
            <a:off x="4216891" y="4915458"/>
            <a:ext cx="10168998" cy="4852605"/>
          </a:xfrm>
          <a:prstGeom prst="rect">
            <a:avLst/>
          </a:prstGeom>
        </p:spPr>
        <p:txBody>
          <a:bodyPr lIns="0" tIns="0" rIns="0" bIns="0" rtlCol="0" anchor="t">
            <a:spAutoFit/>
          </a:bodyPr>
          <a:lstStyle/>
          <a:p>
            <a:pPr algn="ctr">
              <a:lnSpc>
                <a:spcPts val="5533"/>
              </a:lnSpc>
              <a:spcBef>
                <a:spcPct val="0"/>
              </a:spcBef>
            </a:pPr>
            <a:r>
              <a:rPr lang="en-US" sz="3952" b="1" spc="-79">
                <a:solidFill>
                  <a:srgbClr val="FFFFFF"/>
                </a:solidFill>
                <a:latin typeface="Nunito Bold Bold"/>
                <a:ea typeface="Nunito Bold Bold"/>
                <a:cs typeface="Nunito Bold Bold"/>
                <a:sym typeface="Nunito Bold Bold"/>
              </a:rPr>
              <a:t>YOU WILL NEED TO CHECK YOUR PHONE PERIODICALLY FOR IMPORTANT INFORMATION/UPDATES. EACH BUS WILL HAVE ITS OWN QR CODE. BE SURE TO JOIN GROUPME WHEN YOU SELECT YOUR BUS ON FRIDAY, MARCH 14TH IN THE AUDITORIUM DURING LUNCH.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172700" y="-3885917"/>
            <a:ext cx="16230600" cy="23438613"/>
          </a:xfrm>
          <a:prstGeom prst="rect">
            <a:avLst/>
          </a:prstGeom>
          <a:solidFill>
            <a:srgbClr val="2733B7"/>
          </a:solidFill>
        </p:spPr>
        <p:txBody>
          <a:bodyPr/>
          <a:lstStyle/>
          <a:p>
            <a:endParaRPr lang="en-US"/>
          </a:p>
        </p:txBody>
      </p:sp>
      <p:grpSp>
        <p:nvGrpSpPr>
          <p:cNvPr id="3" name="Group 3"/>
          <p:cNvGrpSpPr/>
          <p:nvPr/>
        </p:nvGrpSpPr>
        <p:grpSpPr>
          <a:xfrm rot="-9136733">
            <a:off x="5808655" y="7996654"/>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5" name="TextBox 5"/>
          <p:cNvSpPr txBox="1"/>
          <p:nvPr/>
        </p:nvSpPr>
        <p:spPr>
          <a:xfrm>
            <a:off x="3018235" y="577600"/>
            <a:ext cx="12251530" cy="1064124"/>
          </a:xfrm>
          <a:prstGeom prst="rect">
            <a:avLst/>
          </a:prstGeom>
        </p:spPr>
        <p:txBody>
          <a:bodyPr lIns="0" tIns="0" rIns="0" bIns="0" rtlCol="0" anchor="t">
            <a:spAutoFit/>
          </a:bodyPr>
          <a:lstStyle/>
          <a:p>
            <a:pPr algn="ctr">
              <a:lnSpc>
                <a:spcPts val="7924"/>
              </a:lnSpc>
            </a:pPr>
            <a:r>
              <a:rPr lang="en-US" sz="8086" b="1" spc="-161">
                <a:solidFill>
                  <a:srgbClr val="FFFFFF"/>
                </a:solidFill>
                <a:latin typeface="Nunito Bold Bold"/>
                <a:ea typeface="Nunito Bold Bold"/>
                <a:cs typeface="Nunito Bold Bold"/>
                <a:sym typeface="Nunito Bold Bold"/>
              </a:rPr>
              <a:t>GRAD BASH SCHEDULE</a:t>
            </a:r>
          </a:p>
        </p:txBody>
      </p:sp>
      <p:sp>
        <p:nvSpPr>
          <p:cNvPr id="6" name="TextBox 6"/>
          <p:cNvSpPr txBox="1"/>
          <p:nvPr/>
        </p:nvSpPr>
        <p:spPr>
          <a:xfrm>
            <a:off x="85725" y="1594022"/>
            <a:ext cx="18288000" cy="9076912"/>
          </a:xfrm>
          <a:prstGeom prst="rect">
            <a:avLst/>
          </a:prstGeom>
        </p:spPr>
        <p:txBody>
          <a:bodyPr lIns="0" tIns="0" rIns="0" bIns="0" rtlCol="0" anchor="t">
            <a:spAutoFit/>
          </a:bodyPr>
          <a:lstStyle/>
          <a:p>
            <a:pPr marL="690876" lvl="1" indent="-345438" algn="just">
              <a:lnSpc>
                <a:spcPts val="4831"/>
              </a:lnSpc>
              <a:buFont typeface="Arial"/>
              <a:buChar char="•"/>
            </a:pPr>
            <a:r>
              <a:rPr lang="en-US" sz="3199" b="1" spc="-63">
                <a:solidFill>
                  <a:srgbClr val="FFFFFF"/>
                </a:solidFill>
                <a:latin typeface="Nunito Bold"/>
                <a:ea typeface="Nunito Bold"/>
                <a:cs typeface="Nunito Bold"/>
                <a:sym typeface="Nunito Bold"/>
              </a:rPr>
              <a:t>9:15 AM           STUDENTS WILL REPORT TO THE SCHOOL’S COURTYARD. </a:t>
            </a:r>
          </a:p>
          <a:p>
            <a:pPr algn="just">
              <a:lnSpc>
                <a:spcPts val="4831"/>
              </a:lnSpc>
            </a:pPr>
            <a:r>
              <a:rPr lang="en-US" sz="3199" b="1" spc="-63">
                <a:solidFill>
                  <a:srgbClr val="FFFFFF"/>
                </a:solidFill>
                <a:latin typeface="Nunito Bold"/>
                <a:ea typeface="Nunito Bold"/>
                <a:cs typeface="Nunito Bold"/>
                <a:sym typeface="Nunito Bold"/>
              </a:rPr>
              <a:t>                                 CHECK IN WILL BE IN THE GYM.</a:t>
            </a:r>
          </a:p>
          <a:p>
            <a:pPr algn="just">
              <a:lnSpc>
                <a:spcPts val="4831"/>
              </a:lnSpc>
            </a:pPr>
            <a:r>
              <a:rPr lang="en-US" sz="3199" b="1" spc="-63">
                <a:solidFill>
                  <a:srgbClr val="FFFFFF"/>
                </a:solidFill>
                <a:latin typeface="Nunito Bold"/>
                <a:ea typeface="Nunito Bold"/>
                <a:cs typeface="Nunito Bold"/>
                <a:sym typeface="Nunito Bold"/>
              </a:rPr>
              <a:t>                                 </a:t>
            </a:r>
            <a:r>
              <a:rPr lang="en-US" sz="3199" b="1" spc="-63">
                <a:solidFill>
                  <a:srgbClr val="EFB92D"/>
                </a:solidFill>
                <a:latin typeface="Nunito Bold"/>
                <a:ea typeface="Nunito Bold"/>
                <a:cs typeface="Nunito Bold"/>
                <a:sym typeface="Nunito Bold"/>
              </a:rPr>
              <a:t>DON’T FORGET ID AND MONEY.</a:t>
            </a:r>
          </a:p>
          <a:p>
            <a:pPr algn="just">
              <a:lnSpc>
                <a:spcPts val="4831"/>
              </a:lnSpc>
            </a:pPr>
            <a:r>
              <a:rPr lang="en-US" sz="3199" b="1" spc="-63">
                <a:solidFill>
                  <a:srgbClr val="FFFFFF"/>
                </a:solidFill>
                <a:latin typeface="Nunito Bold"/>
                <a:ea typeface="Nunito Bold"/>
                <a:cs typeface="Nunito Bold"/>
                <a:sym typeface="Nunito Bold"/>
              </a:rPr>
              <a:t>                                 CHAPERONES WILL CHECK STUDENT IDS, DRESS </a:t>
            </a:r>
          </a:p>
          <a:p>
            <a:pPr algn="just">
              <a:lnSpc>
                <a:spcPts val="4680"/>
              </a:lnSpc>
            </a:pPr>
            <a:r>
              <a:rPr lang="en-US" sz="3099" b="1" spc="-61">
                <a:solidFill>
                  <a:srgbClr val="FFFFFF"/>
                </a:solidFill>
                <a:latin typeface="Nunito Bold"/>
                <a:ea typeface="Nunito Bold"/>
                <a:cs typeface="Nunito Bold"/>
                <a:sym typeface="Nunito Bold"/>
              </a:rPr>
              <a:t>                                  CODE IN THE GYM.</a:t>
            </a:r>
            <a:r>
              <a:rPr lang="en-US" sz="3099" b="1" spc="-61">
                <a:solidFill>
                  <a:srgbClr val="EFB92D"/>
                </a:solidFill>
                <a:latin typeface="Nunito Bold"/>
                <a:ea typeface="Nunito Bold"/>
                <a:cs typeface="Nunito Bold"/>
                <a:sym typeface="Nunito Bold"/>
              </a:rPr>
              <a:t> (CHECK  ATTENDANCE) YOU WILL </a:t>
            </a:r>
          </a:p>
          <a:p>
            <a:pPr algn="just">
              <a:lnSpc>
                <a:spcPts val="4831"/>
              </a:lnSpc>
            </a:pPr>
            <a:r>
              <a:rPr lang="en-US" sz="3199" b="1" spc="-63">
                <a:solidFill>
                  <a:srgbClr val="EFB92D"/>
                </a:solidFill>
                <a:latin typeface="Nunito Bold"/>
                <a:ea typeface="Nunito Bold"/>
                <a:cs typeface="Nunito Bold"/>
                <a:sym typeface="Nunito Bold"/>
              </a:rPr>
              <a:t>                                 PLACE YOUR BAG ON A BLUE TARP BY BUS NUMBER BEFORE </a:t>
            </a:r>
          </a:p>
          <a:p>
            <a:pPr algn="just">
              <a:lnSpc>
                <a:spcPts val="4831"/>
              </a:lnSpc>
            </a:pPr>
            <a:r>
              <a:rPr lang="en-US" sz="3199" b="1" spc="-63">
                <a:solidFill>
                  <a:srgbClr val="EFB92D"/>
                </a:solidFill>
                <a:latin typeface="Nunito Bold"/>
                <a:ea typeface="Nunito Bold"/>
                <a:cs typeface="Nunito Bold"/>
                <a:sym typeface="Nunito Bold"/>
              </a:rPr>
              <a:t>                                 WALKING INTO GYM.</a:t>
            </a:r>
          </a:p>
          <a:p>
            <a:pPr marL="690876" lvl="1" indent="-345438" algn="just">
              <a:lnSpc>
                <a:spcPts val="4831"/>
              </a:lnSpc>
              <a:buFont typeface="Arial"/>
              <a:buChar char="•"/>
            </a:pPr>
            <a:r>
              <a:rPr lang="en-US" sz="3199" b="1" spc="-63">
                <a:solidFill>
                  <a:srgbClr val="FFFFFF"/>
                </a:solidFill>
                <a:latin typeface="Nunito Bold"/>
                <a:ea typeface="Nunito Bold"/>
                <a:cs typeface="Nunito Bold"/>
                <a:sym typeface="Nunito Bold"/>
              </a:rPr>
              <a:t>10:30 AM        BUSSES ARRIVE AT RMSH / LOAD BUSSES</a:t>
            </a:r>
          </a:p>
          <a:p>
            <a:pPr marL="690876" lvl="1" indent="-345438" algn="just">
              <a:lnSpc>
                <a:spcPts val="4831"/>
              </a:lnSpc>
              <a:buFont typeface="Arial"/>
              <a:buChar char="•"/>
            </a:pPr>
            <a:r>
              <a:rPr lang="en-US" sz="3199" b="1" spc="-63">
                <a:solidFill>
                  <a:srgbClr val="FFFFFF"/>
                </a:solidFill>
                <a:latin typeface="Nunito Bold"/>
                <a:ea typeface="Nunito Bold"/>
                <a:cs typeface="Nunito Bold"/>
                <a:sym typeface="Nunito Bold"/>
              </a:rPr>
              <a:t>11:00 AM        DEPART RMSH</a:t>
            </a:r>
          </a:p>
          <a:p>
            <a:pPr marL="690876" lvl="1" indent="-345438" algn="just">
              <a:lnSpc>
                <a:spcPts val="4831"/>
              </a:lnSpc>
              <a:buFont typeface="Arial"/>
              <a:buChar char="•"/>
            </a:pPr>
            <a:r>
              <a:rPr lang="en-US" sz="3199" b="1" spc="-63">
                <a:solidFill>
                  <a:srgbClr val="FFFFFF"/>
                </a:solidFill>
                <a:latin typeface="Nunito Bold"/>
                <a:ea typeface="Nunito Bold"/>
                <a:cs typeface="Nunito Bold"/>
                <a:sym typeface="Nunito Bold"/>
              </a:rPr>
              <a:t>1:00 PM          ARRIVAL AT FORT PIERCE SERVICE PLAZA</a:t>
            </a:r>
          </a:p>
          <a:p>
            <a:pPr algn="just">
              <a:lnSpc>
                <a:spcPts val="4831"/>
              </a:lnSpc>
            </a:pPr>
            <a:r>
              <a:rPr lang="en-US" sz="3199" b="1" spc="-63">
                <a:solidFill>
                  <a:srgbClr val="FFFFFF"/>
                </a:solidFill>
                <a:latin typeface="Nunito Bold"/>
                <a:ea typeface="Nunito Bold"/>
                <a:cs typeface="Nunito Bold"/>
                <a:sym typeface="Nunito Bold"/>
              </a:rPr>
              <a:t>                                      - STUDENTS CAN GET OFF TO GO TO THE BATHROOM </a:t>
            </a:r>
          </a:p>
          <a:p>
            <a:pPr algn="just">
              <a:lnSpc>
                <a:spcPts val="4831"/>
              </a:lnSpc>
            </a:pPr>
            <a:r>
              <a:rPr lang="en-US" sz="3199" b="1" spc="-63">
                <a:solidFill>
                  <a:srgbClr val="FFFFFF"/>
                </a:solidFill>
                <a:latin typeface="Nunito Bold"/>
                <a:ea typeface="Nunito Bold"/>
                <a:cs typeface="Nunito Bold"/>
                <a:sym typeface="Nunito Bold"/>
              </a:rPr>
              <a:t>                                         BUT ARE </a:t>
            </a:r>
            <a:r>
              <a:rPr lang="en-US" sz="3199" b="1" u="sng" spc="-63">
                <a:solidFill>
                  <a:srgbClr val="EFB92D"/>
                </a:solidFill>
                <a:latin typeface="Nunito Bold"/>
                <a:ea typeface="Nunito Bold"/>
                <a:cs typeface="Nunito Bold"/>
                <a:sym typeface="Nunito Bold"/>
              </a:rPr>
              <a:t>STRONGLY DISCOURAGED</a:t>
            </a:r>
            <a:r>
              <a:rPr lang="en-US" sz="3199" b="1" spc="-63">
                <a:solidFill>
                  <a:srgbClr val="FFFFFF"/>
                </a:solidFill>
                <a:latin typeface="Nunito Bold"/>
                <a:ea typeface="Nunito Bold"/>
                <a:cs typeface="Nunito Bold"/>
                <a:sym typeface="Nunito Bold"/>
              </a:rPr>
              <a:t> FROM GETTING </a:t>
            </a:r>
          </a:p>
          <a:p>
            <a:pPr algn="just">
              <a:lnSpc>
                <a:spcPts val="4831"/>
              </a:lnSpc>
            </a:pPr>
            <a:r>
              <a:rPr lang="en-US" sz="3199" b="1" spc="-63">
                <a:solidFill>
                  <a:srgbClr val="FFFFFF"/>
                </a:solidFill>
                <a:latin typeface="Nunito Bold"/>
                <a:ea typeface="Nunito Bold"/>
                <a:cs typeface="Nunito Bold"/>
                <a:sym typeface="Nunito Bold"/>
              </a:rPr>
              <a:t>                                         FOOD OR DRINKS.</a:t>
            </a:r>
          </a:p>
          <a:p>
            <a:pPr marL="690876" lvl="1" indent="-345438" algn="just">
              <a:lnSpc>
                <a:spcPts val="4831"/>
              </a:lnSpc>
              <a:buFont typeface="Arial"/>
              <a:buChar char="•"/>
            </a:pPr>
            <a:r>
              <a:rPr lang="en-US" sz="3199" b="1" spc="-63">
                <a:solidFill>
                  <a:srgbClr val="FFFFFF"/>
                </a:solidFill>
                <a:latin typeface="Nunito Bold"/>
                <a:ea typeface="Nunito Bold"/>
                <a:cs typeface="Nunito Bold"/>
                <a:sym typeface="Nunito Bold"/>
              </a:rPr>
              <a:t>1:30  PM          DEPART FORT PIERCE SERVICE PLAZA</a:t>
            </a:r>
            <a:r>
              <a:rPr lang="en-US" sz="3199" b="1" spc="-63">
                <a:solidFill>
                  <a:srgbClr val="EFB92D"/>
                </a:solidFill>
                <a:latin typeface="Nunito Bold"/>
                <a:ea typeface="Nunito Bold"/>
                <a:cs typeface="Nunito Bold"/>
                <a:sym typeface="Nunito Bold"/>
              </a:rPr>
              <a:t> (CHECK  ATTENDANCE)</a:t>
            </a:r>
          </a:p>
          <a:p>
            <a:pPr algn="just">
              <a:lnSpc>
                <a:spcPts val="4680"/>
              </a:lnSpc>
            </a:pPr>
            <a:endParaRPr lang="en-US" sz="3199" b="1" spc="-63">
              <a:solidFill>
                <a:srgbClr val="EFB92D"/>
              </a:solidFill>
              <a:latin typeface="Nunito Bold"/>
              <a:ea typeface="Nunito Bold"/>
              <a:cs typeface="Nunito Bold"/>
              <a:sym typeface="Nunit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9216785">
            <a:off x="10172700" y="-3885917"/>
            <a:ext cx="16230600" cy="23438613"/>
          </a:xfrm>
          <a:prstGeom prst="rect">
            <a:avLst/>
          </a:prstGeom>
          <a:solidFill>
            <a:srgbClr val="2733B7"/>
          </a:solidFill>
        </p:spPr>
        <p:txBody>
          <a:bodyPr/>
          <a:lstStyle/>
          <a:p>
            <a:endParaRPr lang="en-US"/>
          </a:p>
        </p:txBody>
      </p:sp>
      <p:grpSp>
        <p:nvGrpSpPr>
          <p:cNvPr id="3" name="Group 3"/>
          <p:cNvGrpSpPr/>
          <p:nvPr/>
        </p:nvGrpSpPr>
        <p:grpSpPr>
          <a:xfrm rot="-9136733">
            <a:off x="5808655" y="7996654"/>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sp>
        <p:nvSpPr>
          <p:cNvPr id="5" name="TextBox 5"/>
          <p:cNvSpPr txBox="1"/>
          <p:nvPr/>
        </p:nvSpPr>
        <p:spPr>
          <a:xfrm>
            <a:off x="3018235" y="577600"/>
            <a:ext cx="12251530" cy="1064124"/>
          </a:xfrm>
          <a:prstGeom prst="rect">
            <a:avLst/>
          </a:prstGeom>
        </p:spPr>
        <p:txBody>
          <a:bodyPr lIns="0" tIns="0" rIns="0" bIns="0" rtlCol="0" anchor="t">
            <a:spAutoFit/>
          </a:bodyPr>
          <a:lstStyle/>
          <a:p>
            <a:pPr algn="ctr">
              <a:lnSpc>
                <a:spcPts val="7924"/>
              </a:lnSpc>
            </a:pPr>
            <a:r>
              <a:rPr lang="en-US" sz="8086" b="1" spc="-161">
                <a:solidFill>
                  <a:srgbClr val="FFFFFF"/>
                </a:solidFill>
                <a:latin typeface="Nunito Bold Bold"/>
                <a:ea typeface="Nunito Bold Bold"/>
                <a:cs typeface="Nunito Bold Bold"/>
                <a:sym typeface="Nunito Bold Bold"/>
              </a:rPr>
              <a:t>GRAD BASH SCHEDULE</a:t>
            </a:r>
          </a:p>
        </p:txBody>
      </p:sp>
      <p:sp>
        <p:nvSpPr>
          <p:cNvPr id="6" name="TextBox 6"/>
          <p:cNvSpPr txBox="1"/>
          <p:nvPr/>
        </p:nvSpPr>
        <p:spPr>
          <a:xfrm>
            <a:off x="180975" y="1651250"/>
            <a:ext cx="18288000" cy="8110878"/>
          </a:xfrm>
          <a:prstGeom prst="rect">
            <a:avLst/>
          </a:prstGeom>
        </p:spPr>
        <p:txBody>
          <a:bodyPr lIns="0" tIns="0" rIns="0" bIns="0" rtlCol="0" anchor="t">
            <a:spAutoFit/>
          </a:bodyPr>
          <a:lstStyle/>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3:30 PM          ARRIVE AT UNIVERSAL ORLANDO </a:t>
            </a:r>
            <a:r>
              <a:rPr lang="en-US" sz="3299" b="1" u="sng" spc="-65">
                <a:solidFill>
                  <a:srgbClr val="EFB92D"/>
                </a:solidFill>
                <a:latin typeface="Nunito Bold"/>
                <a:ea typeface="Nunito Bold"/>
                <a:cs typeface="Nunito Bold"/>
                <a:sym typeface="Nunito Bold"/>
              </a:rPr>
              <a:t>(PURPLE PARKING LOT)</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4:00 PM          ENTER UNIVERSAL FOR MIX-IN</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7:00 PM           GRAD BASH BEGINS</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1:00 AM           REPORT TO THE SPECIFIED AREA TO DEPART  UNIVERSAL ORLANDO </a:t>
            </a:r>
          </a:p>
          <a:p>
            <a:pPr algn="l">
              <a:lnSpc>
                <a:spcPts val="5507"/>
              </a:lnSpc>
            </a:pPr>
            <a:r>
              <a:rPr lang="en-US" sz="3399" b="1" spc="-67">
                <a:solidFill>
                  <a:srgbClr val="EFB92D"/>
                </a:solidFill>
                <a:latin typeface="Nunito Bold"/>
                <a:ea typeface="Nunito Bold"/>
                <a:cs typeface="Nunito Bold"/>
                <a:sym typeface="Nunito Bold"/>
              </a:rPr>
              <a:t> (REPORT TO DESIGNATED - BAKE MY DAY - MINION LAND AT 12:40 AM WALK TO   </a:t>
            </a:r>
            <a:r>
              <a:rPr lang="en-US" sz="3399" b="1" u="sng" spc="-67">
                <a:solidFill>
                  <a:srgbClr val="EFB92D"/>
                </a:solidFill>
                <a:latin typeface="Nunito Bold"/>
                <a:ea typeface="Nunito Bold"/>
                <a:cs typeface="Nunito Bold"/>
                <a:sym typeface="Nunito Bold"/>
              </a:rPr>
              <a:t>PURPLE PARKING LOT</a:t>
            </a:r>
            <a:r>
              <a:rPr lang="en-US" sz="3399" b="1" spc="-67">
                <a:solidFill>
                  <a:srgbClr val="EFB92D"/>
                </a:solidFill>
                <a:latin typeface="Nunito Bold"/>
                <a:ea typeface="Nunito Bold"/>
                <a:cs typeface="Nunito Bold"/>
                <a:sym typeface="Nunito Bold"/>
              </a:rPr>
              <a:t> BOARD BUS AND CHECK ATTENDANCE)</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1:45 AM           STOP AT CANOE CREEK REST PLAZA </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2:15 AM           DEPART CANOE CREEK REST PLAZA (CHECK ATTENDANCE)</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5:30 AM           STUDENTS WILL BE WOKEN UP TO START TEXTING THEIR</a:t>
            </a:r>
          </a:p>
          <a:p>
            <a:pPr algn="l">
              <a:lnSpc>
                <a:spcPts val="5345"/>
              </a:lnSpc>
            </a:pPr>
            <a:r>
              <a:rPr lang="en-US" sz="3299" b="1" spc="-65">
                <a:solidFill>
                  <a:srgbClr val="FFFFFF"/>
                </a:solidFill>
                <a:latin typeface="Nunito Bold"/>
                <a:ea typeface="Nunito Bold"/>
                <a:cs typeface="Nunito Bold"/>
                <a:sym typeface="Nunito Bold"/>
              </a:rPr>
              <a:t>                                PARENTS TO INFORM THEM THAT THEY ARE 60/45  </a:t>
            </a:r>
          </a:p>
          <a:p>
            <a:pPr algn="l">
              <a:lnSpc>
                <a:spcPts val="5345"/>
              </a:lnSpc>
            </a:pPr>
            <a:r>
              <a:rPr lang="en-US" sz="3299" b="1" spc="-65">
                <a:solidFill>
                  <a:srgbClr val="FFFFFF"/>
                </a:solidFill>
                <a:latin typeface="Nunito Bold"/>
                <a:ea typeface="Nunito Bold"/>
                <a:cs typeface="Nunito Bold"/>
                <a:sym typeface="Nunito Bold"/>
              </a:rPr>
              <a:t>                                30/15 MINUTES AWAY. THIS WILL SPEED UP PARENT PICK UP.</a:t>
            </a:r>
          </a:p>
          <a:p>
            <a:pPr marL="712465" lvl="1" indent="-356233" algn="l">
              <a:lnSpc>
                <a:spcPts val="5345"/>
              </a:lnSpc>
              <a:buFont typeface="Arial"/>
              <a:buChar char="•"/>
            </a:pPr>
            <a:r>
              <a:rPr lang="en-US" sz="3299" b="1" spc="-65">
                <a:solidFill>
                  <a:srgbClr val="FFFFFF"/>
                </a:solidFill>
                <a:latin typeface="Nunito Bold"/>
                <a:ea typeface="Nunito Bold"/>
                <a:cs typeface="Nunito Bold"/>
                <a:sym typeface="Nunito Bold"/>
              </a:rPr>
              <a:t>6:15 AM           ARRIVAL AT RMSH / DEPART RMSH WITH YOUR PARENT.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34C2"/>
        </a:solidFill>
        <a:effectLst/>
      </p:bgPr>
    </p:bg>
    <p:spTree>
      <p:nvGrpSpPr>
        <p:cNvPr id="1" name=""/>
        <p:cNvGrpSpPr/>
        <p:nvPr/>
      </p:nvGrpSpPr>
      <p:grpSpPr>
        <a:xfrm>
          <a:off x="0" y="0"/>
          <a:ext cx="0" cy="0"/>
          <a:chOff x="0" y="0"/>
          <a:chExt cx="0" cy="0"/>
        </a:xfrm>
      </p:grpSpPr>
      <p:sp>
        <p:nvSpPr>
          <p:cNvPr id="2" name="AutoShape 2"/>
          <p:cNvSpPr/>
          <p:nvPr/>
        </p:nvSpPr>
        <p:spPr>
          <a:xfrm rot="1583214">
            <a:off x="17366011" y="-5414614"/>
            <a:ext cx="16230600" cy="23438613"/>
          </a:xfrm>
          <a:prstGeom prst="rect">
            <a:avLst/>
          </a:prstGeom>
          <a:solidFill>
            <a:srgbClr val="FFFFFF"/>
          </a:solidFill>
        </p:spPr>
        <p:txBody>
          <a:bodyPr/>
          <a:lstStyle/>
          <a:p>
            <a:endParaRPr lang="en-US"/>
          </a:p>
        </p:txBody>
      </p:sp>
      <p:grpSp>
        <p:nvGrpSpPr>
          <p:cNvPr id="3" name="Group 3"/>
          <p:cNvGrpSpPr/>
          <p:nvPr/>
        </p:nvGrpSpPr>
        <p:grpSpPr>
          <a:xfrm rot="1663266">
            <a:off x="8533152" y="-5161047"/>
            <a:ext cx="3159651" cy="9960471"/>
            <a:chOff x="0" y="0"/>
            <a:chExt cx="2354580" cy="7422569"/>
          </a:xfrm>
        </p:grpSpPr>
        <p:sp>
          <p:nvSpPr>
            <p:cNvPr id="4" name="Freeform 4"/>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1D2FA1"/>
            </a:solidFill>
          </p:spPr>
          <p:txBody>
            <a:bodyPr/>
            <a:lstStyle/>
            <a:p>
              <a:endParaRPr lang="en-US"/>
            </a:p>
          </p:txBody>
        </p:sp>
      </p:grpSp>
      <p:grpSp>
        <p:nvGrpSpPr>
          <p:cNvPr id="5" name="Group 5"/>
          <p:cNvGrpSpPr/>
          <p:nvPr/>
        </p:nvGrpSpPr>
        <p:grpSpPr>
          <a:xfrm rot="1663266">
            <a:off x="17517660" y="-7637041"/>
            <a:ext cx="3159651" cy="9960471"/>
            <a:chOff x="0" y="0"/>
            <a:chExt cx="2354580" cy="7422569"/>
          </a:xfrm>
        </p:grpSpPr>
        <p:sp>
          <p:nvSpPr>
            <p:cNvPr id="6" name="Freeform 6"/>
            <p:cNvSpPr/>
            <p:nvPr/>
          </p:nvSpPr>
          <p:spPr>
            <a:xfrm>
              <a:off x="0" y="0"/>
              <a:ext cx="2353310" cy="7422569"/>
            </a:xfrm>
            <a:custGeom>
              <a:avLst/>
              <a:gdLst/>
              <a:ahLst/>
              <a:cxnLst/>
              <a:rect l="l" t="t" r="r" b="b"/>
              <a:pathLst>
                <a:path w="2353310" h="7422569">
                  <a:moveTo>
                    <a:pt x="784860" y="7355259"/>
                  </a:moveTo>
                  <a:cubicBezTo>
                    <a:pt x="905510" y="7395899"/>
                    <a:pt x="1042670" y="7422569"/>
                    <a:pt x="1177290" y="7422569"/>
                  </a:cubicBezTo>
                  <a:cubicBezTo>
                    <a:pt x="1311910" y="7422569"/>
                    <a:pt x="1441450" y="7399709"/>
                    <a:pt x="1560830" y="7359069"/>
                  </a:cubicBezTo>
                  <a:cubicBezTo>
                    <a:pt x="1563370" y="7357799"/>
                    <a:pt x="1565910" y="7357799"/>
                    <a:pt x="1568450" y="7356528"/>
                  </a:cubicBezTo>
                  <a:cubicBezTo>
                    <a:pt x="2016760" y="7193969"/>
                    <a:pt x="2346960" y="6764709"/>
                    <a:pt x="2353310" y="6249048"/>
                  </a:cubicBezTo>
                  <a:lnTo>
                    <a:pt x="2353310" y="0"/>
                  </a:lnTo>
                  <a:lnTo>
                    <a:pt x="0" y="0"/>
                  </a:lnTo>
                  <a:lnTo>
                    <a:pt x="0" y="6244275"/>
                  </a:lnTo>
                  <a:cubicBezTo>
                    <a:pt x="6350" y="6767249"/>
                    <a:pt x="331470" y="7196509"/>
                    <a:pt x="784860" y="7355259"/>
                  </a:cubicBezTo>
                  <a:close/>
                </a:path>
              </a:pathLst>
            </a:custGeom>
            <a:solidFill>
              <a:srgbClr val="EFB92D"/>
            </a:solidFill>
          </p:spPr>
          <p:txBody>
            <a:bodyPr/>
            <a:lstStyle/>
            <a:p>
              <a:endParaRPr lang="en-US"/>
            </a:p>
          </p:txBody>
        </p:sp>
      </p:grpSp>
      <p:sp>
        <p:nvSpPr>
          <p:cNvPr id="7" name="TextBox 7"/>
          <p:cNvSpPr txBox="1"/>
          <p:nvPr/>
        </p:nvSpPr>
        <p:spPr>
          <a:xfrm>
            <a:off x="5049412" y="597347"/>
            <a:ext cx="8189176" cy="1005712"/>
          </a:xfrm>
          <a:prstGeom prst="rect">
            <a:avLst/>
          </a:prstGeom>
        </p:spPr>
        <p:txBody>
          <a:bodyPr lIns="0" tIns="0" rIns="0" bIns="0" rtlCol="0" anchor="t">
            <a:spAutoFit/>
          </a:bodyPr>
          <a:lstStyle/>
          <a:p>
            <a:pPr algn="l">
              <a:lnSpc>
                <a:spcPts val="7545"/>
              </a:lnSpc>
            </a:pPr>
            <a:r>
              <a:rPr lang="en-US" sz="7699" b="1" spc="-153">
                <a:solidFill>
                  <a:srgbClr val="FFFFFF"/>
                </a:solidFill>
                <a:latin typeface="Nunito Bold Bold"/>
                <a:ea typeface="Nunito Bold Bold"/>
                <a:cs typeface="Nunito Bold Bold"/>
                <a:sym typeface="Nunito Bold Bold"/>
              </a:rPr>
              <a:t>WHAT TO WEAR </a:t>
            </a:r>
          </a:p>
        </p:txBody>
      </p:sp>
      <p:sp>
        <p:nvSpPr>
          <p:cNvPr id="8" name="TextBox 8"/>
          <p:cNvSpPr txBox="1"/>
          <p:nvPr/>
        </p:nvSpPr>
        <p:spPr>
          <a:xfrm>
            <a:off x="4845298" y="1562425"/>
            <a:ext cx="8597405" cy="712278"/>
          </a:xfrm>
          <a:prstGeom prst="rect">
            <a:avLst/>
          </a:prstGeom>
        </p:spPr>
        <p:txBody>
          <a:bodyPr lIns="0" tIns="0" rIns="0" bIns="0" rtlCol="0" anchor="t">
            <a:spAutoFit/>
          </a:bodyPr>
          <a:lstStyle/>
          <a:p>
            <a:pPr algn="ctr">
              <a:lnSpc>
                <a:spcPts val="5985"/>
              </a:lnSpc>
            </a:pPr>
            <a:r>
              <a:rPr lang="en-US" sz="4099" b="1" spc="-81">
                <a:solidFill>
                  <a:srgbClr val="FFFFFF"/>
                </a:solidFill>
                <a:latin typeface="Nunito Bold"/>
                <a:ea typeface="Nunito Bold"/>
                <a:cs typeface="Nunito Bold"/>
                <a:sym typeface="Nunito Bold"/>
              </a:rPr>
              <a:t>*Review the Dress Code Handout*</a:t>
            </a:r>
          </a:p>
        </p:txBody>
      </p:sp>
      <p:sp>
        <p:nvSpPr>
          <p:cNvPr id="9" name="TextBox 9"/>
          <p:cNvSpPr txBox="1"/>
          <p:nvPr/>
        </p:nvSpPr>
        <p:spPr>
          <a:xfrm>
            <a:off x="840828" y="2529344"/>
            <a:ext cx="14294069" cy="7188709"/>
          </a:xfrm>
          <a:prstGeom prst="rect">
            <a:avLst/>
          </a:prstGeom>
        </p:spPr>
        <p:txBody>
          <a:bodyPr lIns="0" tIns="0" rIns="0" bIns="0" rtlCol="0" anchor="t">
            <a:spAutoFit/>
          </a:bodyPr>
          <a:lstStyle/>
          <a:p>
            <a:pPr marL="712467" lvl="1" indent="-356233" algn="l">
              <a:lnSpc>
                <a:spcPts val="5180"/>
              </a:lnSpc>
              <a:buFont typeface="Arial"/>
              <a:buChar char="•"/>
            </a:pPr>
            <a:r>
              <a:rPr lang="en-US" sz="3299" b="1" spc="-65">
                <a:solidFill>
                  <a:srgbClr val="EFB92D"/>
                </a:solidFill>
                <a:latin typeface="Nunito Bold Bold"/>
                <a:ea typeface="Nunito Bold Bold"/>
                <a:cs typeface="Nunito Bold Bold"/>
                <a:sym typeface="Nunito Bold Bold"/>
              </a:rPr>
              <a:t>ACCESSORIES –</a:t>
            </a:r>
            <a:r>
              <a:rPr lang="en-US" sz="3299" spc="-65">
                <a:solidFill>
                  <a:srgbClr val="EFB92D"/>
                </a:solidFill>
                <a:latin typeface="Nunito Bold"/>
                <a:ea typeface="Nunito Bold"/>
                <a:cs typeface="Nunito Bold"/>
                <a:sym typeface="Nunito Bold"/>
              </a:rPr>
              <a:t> </a:t>
            </a:r>
            <a:r>
              <a:rPr lang="en-US" sz="3299" spc="-65">
                <a:solidFill>
                  <a:srgbClr val="FFFFFF"/>
                </a:solidFill>
                <a:latin typeface="Nunito Bold"/>
                <a:ea typeface="Nunito Bold"/>
                <a:cs typeface="Nunito Bold"/>
                <a:sym typeface="Nunito Bold"/>
              </a:rPr>
              <a:t>SUNGLASSES, HATS AND BELTS.</a:t>
            </a:r>
          </a:p>
          <a:p>
            <a:pPr marL="712467" lvl="1" indent="-356233" algn="l">
              <a:lnSpc>
                <a:spcPts val="5180"/>
              </a:lnSpc>
              <a:buFont typeface="Arial"/>
              <a:buChar char="•"/>
            </a:pPr>
            <a:r>
              <a:rPr lang="en-US" sz="3299" b="1" spc="-65">
                <a:solidFill>
                  <a:srgbClr val="EFB92D"/>
                </a:solidFill>
                <a:latin typeface="Nunito Bold Bold"/>
                <a:ea typeface="Nunito Bold Bold"/>
                <a:cs typeface="Nunito Bold Bold"/>
                <a:sym typeface="Nunito Bold Bold"/>
              </a:rPr>
              <a:t>BAGS/PURSES – </a:t>
            </a:r>
            <a:r>
              <a:rPr lang="en-US" sz="3299" spc="-65">
                <a:solidFill>
                  <a:srgbClr val="FFFFFF"/>
                </a:solidFill>
                <a:latin typeface="Nunito Bold"/>
                <a:ea typeface="Nunito Bold"/>
                <a:cs typeface="Nunito Bold"/>
                <a:sym typeface="Nunito Bold"/>
              </a:rPr>
              <a:t>ANY BAGS AND PURSES MUST BE UNDER THE SIZE OF 8.5 X 5.5 (HALF A SHEET OF PAPER)</a:t>
            </a:r>
          </a:p>
          <a:p>
            <a:pPr marL="712467" lvl="1" indent="-356233" algn="l">
              <a:lnSpc>
                <a:spcPts val="5180"/>
              </a:lnSpc>
              <a:buFont typeface="Arial"/>
              <a:buChar char="•"/>
            </a:pPr>
            <a:r>
              <a:rPr lang="en-US" sz="3299" b="1" spc="-65">
                <a:solidFill>
                  <a:srgbClr val="EFB92D"/>
                </a:solidFill>
                <a:latin typeface="Nunito Bold Bold"/>
                <a:ea typeface="Nunito Bold Bold"/>
                <a:cs typeface="Nunito Bold Bold"/>
                <a:sym typeface="Nunito Bold Bold"/>
              </a:rPr>
              <a:t>TOPS/SHIRTS –</a:t>
            </a:r>
            <a:r>
              <a:rPr lang="en-US" sz="3299" spc="-65">
                <a:solidFill>
                  <a:srgbClr val="FFFFFF"/>
                </a:solidFill>
                <a:latin typeface="Nunito Bold"/>
                <a:ea typeface="Nunito Bold"/>
                <a:cs typeface="Nunito Bold"/>
                <a:sym typeface="Nunito Bold"/>
              </a:rPr>
              <a:t> CASUAL TOPS AND T-SHIRTS, NO MIDRIFF SHIRTS, SHIRT SLEEVES MUST BE 3 INCHES WIDE, NO HALTER TOPS, BRAND NAME(NIKE, ADIDAS ETC.) ARE ALLOWED, NO UNDERSHIRTS AS AN OUTER GARMENT, JACKETS ARE ALLOWED (NO SCHOOL JACKET) </a:t>
            </a:r>
          </a:p>
          <a:p>
            <a:pPr marL="712467" lvl="1" indent="-356233" algn="l">
              <a:lnSpc>
                <a:spcPts val="5180"/>
              </a:lnSpc>
              <a:buFont typeface="Arial"/>
              <a:buChar char="•"/>
            </a:pPr>
            <a:r>
              <a:rPr lang="en-US" sz="3299" b="1" spc="-65">
                <a:solidFill>
                  <a:srgbClr val="EFB92D"/>
                </a:solidFill>
                <a:latin typeface="Nunito Bold Bold"/>
                <a:ea typeface="Nunito Bold Bold"/>
                <a:cs typeface="Nunito Bold Bold"/>
                <a:sym typeface="Nunito Bold Bold"/>
              </a:rPr>
              <a:t>BOTTOMS –</a:t>
            </a:r>
            <a:r>
              <a:rPr lang="en-US" sz="3299" spc="-65">
                <a:solidFill>
                  <a:srgbClr val="EFB92D"/>
                </a:solidFill>
                <a:latin typeface="Nunito Bold"/>
                <a:ea typeface="Nunito Bold"/>
                <a:cs typeface="Nunito Bold"/>
                <a:sym typeface="Nunito Bold"/>
              </a:rPr>
              <a:t> </a:t>
            </a:r>
            <a:r>
              <a:rPr lang="en-US" sz="3299" spc="-65">
                <a:solidFill>
                  <a:srgbClr val="FFFFFF"/>
                </a:solidFill>
                <a:latin typeface="Nunito Bold"/>
                <a:ea typeface="Nunito Bold"/>
                <a:cs typeface="Nunito Bold"/>
                <a:sym typeface="Nunito Bold"/>
              </a:rPr>
              <a:t>JEANS, LEGGINGS, RUNNING SHORTS ARE PERMITTED. (NOTHING TORN)</a:t>
            </a:r>
          </a:p>
          <a:p>
            <a:pPr marL="712467" lvl="1" indent="-356233" algn="l">
              <a:lnSpc>
                <a:spcPts val="5180"/>
              </a:lnSpc>
              <a:buFont typeface="Arial"/>
              <a:buChar char="•"/>
            </a:pPr>
            <a:r>
              <a:rPr lang="en-US" sz="3299" b="1" spc="-65">
                <a:solidFill>
                  <a:srgbClr val="EFB92D"/>
                </a:solidFill>
                <a:latin typeface="Nunito Bold Bold"/>
                <a:ea typeface="Nunito Bold Bold"/>
                <a:cs typeface="Nunito Bold Bold"/>
                <a:sym typeface="Nunito Bold Bold"/>
              </a:rPr>
              <a:t>SHOES –</a:t>
            </a:r>
            <a:r>
              <a:rPr lang="en-US" sz="3299" b="1" spc="-65">
                <a:solidFill>
                  <a:srgbClr val="FFFFFF"/>
                </a:solidFill>
                <a:latin typeface="Nunito Bold Bold"/>
                <a:ea typeface="Nunito Bold Bold"/>
                <a:cs typeface="Nunito Bold Bold"/>
                <a:sym typeface="Nunito Bold Bold"/>
              </a:rPr>
              <a:t> </a:t>
            </a:r>
            <a:r>
              <a:rPr lang="en-US" sz="3299" spc="-65">
                <a:solidFill>
                  <a:srgbClr val="FFFFFF"/>
                </a:solidFill>
                <a:latin typeface="Nunito Bold"/>
                <a:ea typeface="Nunito Bold"/>
                <a:cs typeface="Nunito Bold"/>
                <a:sym typeface="Nunito Bold"/>
              </a:rPr>
              <a:t>COMFORTABLE SHOES, SNEAKERS, BOOTS CLOSED TOE SHOES ONLY.</a:t>
            </a:r>
          </a:p>
        </p:txBody>
      </p:sp>
      <p:sp>
        <p:nvSpPr>
          <p:cNvPr id="10" name="Freeform 10"/>
          <p:cNvSpPr/>
          <p:nvPr/>
        </p:nvSpPr>
        <p:spPr>
          <a:xfrm>
            <a:off x="15402504" y="7742129"/>
            <a:ext cx="2885496" cy="2544871"/>
          </a:xfrm>
          <a:custGeom>
            <a:avLst/>
            <a:gdLst/>
            <a:ahLst/>
            <a:cxnLst/>
            <a:rect l="l" t="t" r="r" b="b"/>
            <a:pathLst>
              <a:path w="2885496" h="2544871">
                <a:moveTo>
                  <a:pt x="0" y="0"/>
                </a:moveTo>
                <a:lnTo>
                  <a:pt x="2885496" y="0"/>
                </a:lnTo>
                <a:lnTo>
                  <a:pt x="2885496" y="2544871"/>
                </a:lnTo>
                <a:lnTo>
                  <a:pt x="0" y="2544871"/>
                </a:lnTo>
                <a:lnTo>
                  <a:pt x="0" y="0"/>
                </a:lnTo>
                <a:close/>
              </a:path>
            </a:pathLst>
          </a:custGeom>
          <a:blipFill>
            <a:blip r:embed="rId2"/>
            <a:stretch>
              <a:fillRect r="-80450"/>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1766</Words>
  <Application>Microsoft Office PowerPoint</Application>
  <PresentationFormat>Custom</PresentationFormat>
  <Paragraphs>176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Nunito Bold Bold</vt:lpstr>
      <vt:lpstr>Arial</vt:lpstr>
      <vt:lpstr>Nunito Light</vt:lpstr>
      <vt:lpstr>Peace Sans</vt:lpstr>
      <vt:lpstr>Calibri</vt:lpstr>
      <vt:lpstr>Nunito Bold</vt:lpstr>
      <vt:lpstr>Nunito Bold Bold Italics</vt:lpstr>
      <vt:lpstr>Nunito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GRADBASH 2025 PRESENTATION</dc:title>
  <dc:creator>Ojeda, Naidiana C.</dc:creator>
  <cp:lastModifiedBy>Ojeda, Naidiana C.</cp:lastModifiedBy>
  <cp:revision>1</cp:revision>
  <dcterms:created xsi:type="dcterms:W3CDTF">2006-08-16T00:00:00Z</dcterms:created>
  <dcterms:modified xsi:type="dcterms:W3CDTF">2025-03-13T19:37:43Z</dcterms:modified>
  <dc:identifier>DAGU8yEp-30</dc:identifier>
</cp:coreProperties>
</file>